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6" r:id="rId5"/>
    <p:sldMasterId id="2147483764" r:id="rId6"/>
  </p:sldMasterIdLst>
  <p:notesMasterIdLst>
    <p:notesMasterId r:id="rId47"/>
  </p:notesMasterIdLst>
  <p:handoutMasterIdLst>
    <p:handoutMasterId r:id="rId48"/>
  </p:handoutMasterIdLst>
  <p:sldIdLst>
    <p:sldId id="5980" r:id="rId7"/>
    <p:sldId id="5979" r:id="rId8"/>
    <p:sldId id="278" r:id="rId9"/>
    <p:sldId id="6007" r:id="rId10"/>
    <p:sldId id="257" r:id="rId11"/>
    <p:sldId id="6008" r:id="rId12"/>
    <p:sldId id="284" r:id="rId13"/>
    <p:sldId id="6009" r:id="rId14"/>
    <p:sldId id="5975" r:id="rId15"/>
    <p:sldId id="6006" r:id="rId16"/>
    <p:sldId id="1838" r:id="rId17"/>
    <p:sldId id="2055" r:id="rId18"/>
    <p:sldId id="2074" r:id="rId19"/>
    <p:sldId id="2061" r:id="rId20"/>
    <p:sldId id="2059" r:id="rId21"/>
    <p:sldId id="2067" r:id="rId22"/>
    <p:sldId id="1981" r:id="rId23"/>
    <p:sldId id="2062" r:id="rId24"/>
    <p:sldId id="2027" r:id="rId25"/>
    <p:sldId id="5981" r:id="rId26"/>
    <p:sldId id="2053" r:id="rId27"/>
    <p:sldId id="5992" r:id="rId28"/>
    <p:sldId id="2054" r:id="rId29"/>
    <p:sldId id="2046" r:id="rId30"/>
    <p:sldId id="5988" r:id="rId31"/>
    <p:sldId id="5993" r:id="rId32"/>
    <p:sldId id="2021" r:id="rId33"/>
    <p:sldId id="5985" r:id="rId34"/>
    <p:sldId id="5976" r:id="rId35"/>
    <p:sldId id="5986" r:id="rId36"/>
    <p:sldId id="272" r:id="rId37"/>
    <p:sldId id="2071" r:id="rId38"/>
    <p:sldId id="2060" r:id="rId39"/>
    <p:sldId id="2076" r:id="rId40"/>
    <p:sldId id="2065" r:id="rId41"/>
    <p:sldId id="5977" r:id="rId42"/>
    <p:sldId id="389" r:id="rId43"/>
    <p:sldId id="5978" r:id="rId44"/>
    <p:sldId id="5984" r:id="rId45"/>
    <p:sldId id="197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B46EC7-2B1A-49B5-A476-BEBDCD34D45B}">
          <p14:sldIdLst>
            <p14:sldId id="5980"/>
            <p14:sldId id="5979"/>
          </p14:sldIdLst>
        </p14:section>
        <p14:section name="About ValGenesis" id="{332421CA-AD0D-42E4-AA2A-346A64E43CDB}">
          <p14:sldIdLst>
            <p14:sldId id="278"/>
            <p14:sldId id="6007"/>
            <p14:sldId id="257"/>
            <p14:sldId id="6008"/>
          </p14:sldIdLst>
        </p14:section>
        <p14:section name="Enabling Journey to Pharma 4.0" id="{E59D969E-9F97-4BCA-93B3-D2ACED32C942}">
          <p14:sldIdLst>
            <p14:sldId id="284"/>
            <p14:sldId id="6009"/>
            <p14:sldId id="5975"/>
            <p14:sldId id="6006"/>
            <p14:sldId id="1838"/>
          </p14:sldIdLst>
        </p14:section>
        <p14:section name="VLMS Value Prop" id="{BAB8BE12-3B49-4C24-B0F0-2CC2C98F1382}">
          <p14:sldIdLst>
            <p14:sldId id="2055"/>
            <p14:sldId id="2074"/>
            <p14:sldId id="2061"/>
            <p14:sldId id="2059"/>
            <p14:sldId id="2067"/>
          </p14:sldIdLst>
        </p14:section>
        <p14:section name="VLMS Technical Dive" id="{BFD1116B-C3D1-41A3-AC49-367E164C880F}">
          <p14:sldIdLst>
            <p14:sldId id="1981"/>
            <p14:sldId id="2062"/>
            <p14:sldId id="2027"/>
            <p14:sldId id="5981"/>
            <p14:sldId id="2053"/>
            <p14:sldId id="5992"/>
            <p14:sldId id="2054"/>
            <p14:sldId id="2046"/>
            <p14:sldId id="5988"/>
            <p14:sldId id="5993"/>
            <p14:sldId id="2021"/>
            <p14:sldId id="5985"/>
            <p14:sldId id="5976"/>
            <p14:sldId id="5986"/>
          </p14:sldIdLst>
        </p14:section>
        <p14:section name="Thank you" id="{6349E45E-714A-4F20-92D6-44B431CC7E11}">
          <p14:sldIdLst>
            <p14:sldId id="272"/>
          </p14:sldIdLst>
        </p14:section>
        <p14:section name="Extra content for talk tracks" id="{2194874C-45C8-45E8-8FE0-E427AC4E73A0}">
          <p14:sldIdLst>
            <p14:sldId id="2071"/>
            <p14:sldId id="2060"/>
            <p14:sldId id="2076"/>
            <p14:sldId id="2065"/>
            <p14:sldId id="5977"/>
            <p14:sldId id="389"/>
            <p14:sldId id="5978"/>
            <p14:sldId id="5984"/>
            <p14:sldId id="19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12B1D-678B-C6C0-915E-0F64FA46336F}" name="Kevin Potts" initials="KP" userId="S::kevin.potts@valgenesis.com::19539caf-ca29-4481-8e3e-4ab5ff25e598" providerId="AD"/>
  <p188:author id="{15A74BC1-31E2-74FC-1378-840B94C66A28}" name="Steven Thompson" initials="ST" userId="S::steven.thompson@valgenesis.com::453249c3-3057-4038-b9db-fef20ee4cb37" providerId="AD"/>
  <p188:author id="{D989FDFF-A8F7-6E62-7305-1CA1BBE98E38}" name="Jeffrey Gleckler" initials="JG" userId="S::Jeff.Gleckler@valgenesis.com::d57956fc-d7f1-4f9a-81bf-36f6c22dbc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98C"/>
    <a:srgbClr val="76C893"/>
    <a:srgbClr val="52B69A"/>
    <a:srgbClr val="34A0A4"/>
    <a:srgbClr val="B5E48C"/>
    <a:srgbClr val="18FF6D"/>
    <a:srgbClr val="4DD628"/>
    <a:srgbClr val="49C826"/>
    <a:srgbClr val="019975"/>
    <a:srgbClr val="EF4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30AA7A-21B3-4D76-94C9-AF82F99F71D0}" v="6" dt="2024-07-30T13:29:26.496"/>
  </p1510:revLst>
</p1510:revInfo>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61" autoAdjust="0"/>
  </p:normalViewPr>
  <p:slideViewPr>
    <p:cSldViewPr snapToGrid="0">
      <p:cViewPr varScale="1">
        <p:scale>
          <a:sx n="93" d="100"/>
          <a:sy n="93" d="100"/>
        </p:scale>
        <p:origin x="123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rey Gleckler" userId="d57956fc-d7f1-4f9a-81bf-36f6c22dbc3c" providerId="ADAL" clId="{2630AA7A-21B3-4D76-94C9-AF82F99F71D0}"/>
    <pc:docChg chg="custSel delSld modSld modSection">
      <pc:chgData name="Jeffrey Gleckler" userId="d57956fc-d7f1-4f9a-81bf-36f6c22dbc3c" providerId="ADAL" clId="{2630AA7A-21B3-4D76-94C9-AF82F99F71D0}" dt="2024-07-30T13:29:41.107" v="74" actId="47"/>
      <pc:docMkLst>
        <pc:docMk/>
      </pc:docMkLst>
      <pc:sldChg chg="del">
        <pc:chgData name="Jeffrey Gleckler" userId="d57956fc-d7f1-4f9a-81bf-36f6c22dbc3c" providerId="ADAL" clId="{2630AA7A-21B3-4D76-94C9-AF82F99F71D0}" dt="2024-07-30T13:29:41.107" v="74" actId="47"/>
        <pc:sldMkLst>
          <pc:docMk/>
          <pc:sldMk cId="3113202147" sldId="281"/>
        </pc:sldMkLst>
      </pc:sldChg>
      <pc:sldChg chg="del">
        <pc:chgData name="Jeffrey Gleckler" userId="d57956fc-d7f1-4f9a-81bf-36f6c22dbc3c" providerId="ADAL" clId="{2630AA7A-21B3-4D76-94C9-AF82F99F71D0}" dt="2024-07-30T13:29:16.630" v="58" actId="47"/>
        <pc:sldMkLst>
          <pc:docMk/>
          <pc:sldMk cId="1276388389" sldId="2047"/>
        </pc:sldMkLst>
      </pc:sldChg>
      <pc:sldChg chg="del">
        <pc:chgData name="Jeffrey Gleckler" userId="d57956fc-d7f1-4f9a-81bf-36f6c22dbc3c" providerId="ADAL" clId="{2630AA7A-21B3-4D76-94C9-AF82F99F71D0}" dt="2024-07-30T13:28:54.134" v="57" actId="47"/>
        <pc:sldMkLst>
          <pc:docMk/>
          <pc:sldMk cId="2851150058" sldId="2070"/>
        </pc:sldMkLst>
      </pc:sldChg>
      <pc:sldChg chg="delSp modSp mod">
        <pc:chgData name="Jeffrey Gleckler" userId="d57956fc-d7f1-4f9a-81bf-36f6c22dbc3c" providerId="ADAL" clId="{2630AA7A-21B3-4D76-94C9-AF82F99F71D0}" dt="2024-06-06T17:50:45.790" v="55" actId="1076"/>
        <pc:sldMkLst>
          <pc:docMk/>
          <pc:sldMk cId="2421284117" sldId="5975"/>
        </pc:sldMkLst>
        <pc:spChg chg="mod">
          <ac:chgData name="Jeffrey Gleckler" userId="d57956fc-d7f1-4f9a-81bf-36f6c22dbc3c" providerId="ADAL" clId="{2630AA7A-21B3-4D76-94C9-AF82F99F71D0}" dt="2024-06-06T17:50:10.493" v="29" actId="1038"/>
          <ac:spMkLst>
            <pc:docMk/>
            <pc:sldMk cId="2421284117" sldId="5975"/>
            <ac:spMk id="91" creationId="{249BAEC9-D2BE-798E-2BDC-77516B6EE935}"/>
          </ac:spMkLst>
        </pc:spChg>
        <pc:picChg chg="mod">
          <ac:chgData name="Jeffrey Gleckler" userId="d57956fc-d7f1-4f9a-81bf-36f6c22dbc3c" providerId="ADAL" clId="{2630AA7A-21B3-4D76-94C9-AF82F99F71D0}" dt="2024-06-06T17:50:45.790" v="55" actId="1076"/>
          <ac:picMkLst>
            <pc:docMk/>
            <pc:sldMk cId="2421284117" sldId="5975"/>
            <ac:picMk id="12" creationId="{0C29E68A-16C7-A657-3EF6-A9A6E8FE0429}"/>
          </ac:picMkLst>
        </pc:picChg>
        <pc:picChg chg="del">
          <ac:chgData name="Jeffrey Gleckler" userId="d57956fc-d7f1-4f9a-81bf-36f6c22dbc3c" providerId="ADAL" clId="{2630AA7A-21B3-4D76-94C9-AF82F99F71D0}" dt="2024-06-06T17:50:02.495" v="3" actId="478"/>
          <ac:picMkLst>
            <pc:docMk/>
            <pc:sldMk cId="2421284117" sldId="5975"/>
            <ac:picMk id="16" creationId="{49F6AA00-2885-0320-CA18-4A21B9E24559}"/>
          </ac:picMkLst>
        </pc:picChg>
        <pc:picChg chg="mod">
          <ac:chgData name="Jeffrey Gleckler" userId="d57956fc-d7f1-4f9a-81bf-36f6c22dbc3c" providerId="ADAL" clId="{2630AA7A-21B3-4D76-94C9-AF82F99F71D0}" dt="2024-06-06T17:50:43.517" v="54" actId="1076"/>
          <ac:picMkLst>
            <pc:docMk/>
            <pc:sldMk cId="2421284117" sldId="5975"/>
            <ac:picMk id="21" creationId="{34E967DA-7D74-DC08-9DE6-3B33B6A92E82}"/>
          </ac:picMkLst>
        </pc:picChg>
        <pc:picChg chg="mod">
          <ac:chgData name="Jeffrey Gleckler" userId="d57956fc-d7f1-4f9a-81bf-36f6c22dbc3c" providerId="ADAL" clId="{2630AA7A-21B3-4D76-94C9-AF82F99F71D0}" dt="2024-06-06T17:50:33.900" v="52" actId="1038"/>
          <ac:picMkLst>
            <pc:docMk/>
            <pc:sldMk cId="2421284117" sldId="5975"/>
            <ac:picMk id="27" creationId="{23343F7D-E64A-ADBD-1E3B-D797146D299C}"/>
          </ac:picMkLst>
        </pc:picChg>
        <pc:picChg chg="mod">
          <ac:chgData name="Jeffrey Gleckler" userId="d57956fc-d7f1-4f9a-81bf-36f6c22dbc3c" providerId="ADAL" clId="{2630AA7A-21B3-4D76-94C9-AF82F99F71D0}" dt="2024-06-06T17:50:28.855" v="31" actId="1076"/>
          <ac:picMkLst>
            <pc:docMk/>
            <pc:sldMk cId="2421284117" sldId="5975"/>
            <ac:picMk id="29" creationId="{EB2E3A34-71E7-B538-E6BC-50C71FEFDA00}"/>
          </ac:picMkLst>
        </pc:picChg>
        <pc:picChg chg="del">
          <ac:chgData name="Jeffrey Gleckler" userId="d57956fc-d7f1-4f9a-81bf-36f6c22dbc3c" providerId="ADAL" clId="{2630AA7A-21B3-4D76-94C9-AF82F99F71D0}" dt="2024-06-06T17:50:38.773" v="53" actId="478"/>
          <ac:picMkLst>
            <pc:docMk/>
            <pc:sldMk cId="2421284117" sldId="5975"/>
            <ac:picMk id="37" creationId="{A648E169-2F39-8CD1-A0D8-9396D46378D8}"/>
          </ac:picMkLst>
        </pc:picChg>
        <pc:picChg chg="del">
          <ac:chgData name="Jeffrey Gleckler" userId="d57956fc-d7f1-4f9a-81bf-36f6c22dbc3c" providerId="ADAL" clId="{2630AA7A-21B3-4D76-94C9-AF82F99F71D0}" dt="2024-06-06T17:50:18.527" v="30" actId="478"/>
          <ac:picMkLst>
            <pc:docMk/>
            <pc:sldMk cId="2421284117" sldId="5975"/>
            <ac:picMk id="68" creationId="{A2F0B8D8-575B-0320-A2A4-61D7E482B292}"/>
          </ac:picMkLst>
        </pc:picChg>
        <pc:picChg chg="mod">
          <ac:chgData name="Jeffrey Gleckler" userId="d57956fc-d7f1-4f9a-81bf-36f6c22dbc3c" providerId="ADAL" clId="{2630AA7A-21B3-4D76-94C9-AF82F99F71D0}" dt="2024-06-06T17:50:33.900" v="52" actId="1038"/>
          <ac:picMkLst>
            <pc:docMk/>
            <pc:sldMk cId="2421284117" sldId="5975"/>
            <ac:picMk id="70" creationId="{7D32B85F-7C74-A9AA-DCD6-5FC7FB636705}"/>
          </ac:picMkLst>
        </pc:picChg>
      </pc:sldChg>
      <pc:sldChg chg="delSp mod">
        <pc:chgData name="Jeffrey Gleckler" userId="d57956fc-d7f1-4f9a-81bf-36f6c22dbc3c" providerId="ADAL" clId="{2630AA7A-21B3-4D76-94C9-AF82F99F71D0}" dt="2024-06-05T17:54:37.463" v="0" actId="478"/>
        <pc:sldMkLst>
          <pc:docMk/>
          <pc:sldMk cId="2339461299" sldId="5980"/>
        </pc:sldMkLst>
        <pc:spChg chg="del">
          <ac:chgData name="Jeffrey Gleckler" userId="d57956fc-d7f1-4f9a-81bf-36f6c22dbc3c" providerId="ADAL" clId="{2630AA7A-21B3-4D76-94C9-AF82F99F71D0}" dt="2024-06-05T17:54:37.463" v="0" actId="478"/>
          <ac:spMkLst>
            <pc:docMk/>
            <pc:sldMk cId="2339461299" sldId="5980"/>
            <ac:spMk id="2" creationId="{A471FC2E-C1EF-41C3-20D2-70B0065C8A44}"/>
          </ac:spMkLst>
        </pc:spChg>
      </pc:sldChg>
      <pc:sldChg chg="del">
        <pc:chgData name="Jeffrey Gleckler" userId="d57956fc-d7f1-4f9a-81bf-36f6c22dbc3c" providerId="ADAL" clId="{2630AA7A-21B3-4D76-94C9-AF82F99F71D0}" dt="2024-06-12T14:06:25.222" v="56" actId="47"/>
        <pc:sldMkLst>
          <pc:docMk/>
          <pc:sldMk cId="2602828899" sldId="5983"/>
        </pc:sldMkLst>
      </pc:sldChg>
      <pc:sldChg chg="del">
        <pc:chgData name="Jeffrey Gleckler" userId="d57956fc-d7f1-4f9a-81bf-36f6c22dbc3c" providerId="ADAL" clId="{2630AA7A-21B3-4D76-94C9-AF82F99F71D0}" dt="2024-06-06T17:47:14.694" v="2" actId="47"/>
        <pc:sldMkLst>
          <pc:docMk/>
          <pc:sldMk cId="2734929943" sldId="5989"/>
        </pc:sldMkLst>
      </pc:sldChg>
      <pc:sldChg chg="del">
        <pc:chgData name="Jeffrey Gleckler" userId="d57956fc-d7f1-4f9a-81bf-36f6c22dbc3c" providerId="ADAL" clId="{2630AA7A-21B3-4D76-94C9-AF82F99F71D0}" dt="2024-06-06T17:46:13.712" v="1" actId="47"/>
        <pc:sldMkLst>
          <pc:docMk/>
          <pc:sldMk cId="3195758548" sldId="5991"/>
        </pc:sldMkLst>
      </pc:sldChg>
      <pc:sldChg chg="modNotesTx">
        <pc:chgData name="Jeffrey Gleckler" userId="d57956fc-d7f1-4f9a-81bf-36f6c22dbc3c" providerId="ADAL" clId="{2630AA7A-21B3-4D76-94C9-AF82F99F71D0}" dt="2024-07-30T13:29:36.569" v="73" actId="20577"/>
        <pc:sldMkLst>
          <pc:docMk/>
          <pc:sldMk cId="207098720" sldId="600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61EAE-47C7-ABC9-3F77-D30845AB7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C2017B-7ABD-4084-C65C-167BA54FC9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1C27AB-6C93-483C-AA17-CE044991AB94}" type="datetimeFigureOut">
              <a:rPr lang="en-US" smtClean="0"/>
              <a:t>7/30/2024</a:t>
            </a:fld>
            <a:endParaRPr lang="en-US"/>
          </a:p>
        </p:txBody>
      </p:sp>
      <p:sp>
        <p:nvSpPr>
          <p:cNvPr id="4" name="Footer Placeholder 3">
            <a:extLst>
              <a:ext uri="{FF2B5EF4-FFF2-40B4-BE49-F238E27FC236}">
                <a16:creationId xmlns:a16="http://schemas.microsoft.com/office/drawing/2014/main" id="{BA6B314F-D6CD-F9A6-70EA-100EB239D0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7F137C-208D-93FA-A1FF-A3C1719CF1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64C515-ED3B-4160-BC01-AC5E7CB39E21}" type="slidenum">
              <a:rPr lang="en-US" smtClean="0"/>
              <a:t>‹#›</a:t>
            </a:fld>
            <a:endParaRPr lang="en-US"/>
          </a:p>
        </p:txBody>
      </p:sp>
    </p:spTree>
    <p:extLst>
      <p:ext uri="{BB962C8B-B14F-4D97-AF65-F5344CB8AC3E}">
        <p14:creationId xmlns:p14="http://schemas.microsoft.com/office/powerpoint/2010/main" val="301875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51ED8-50E1-4413-9504-FCCCAEC15230}" type="datetimeFigureOut">
              <a:rPr lang="en-GB" smtClean="0"/>
              <a:t>30/07/2024</a:t>
            </a:fld>
            <a:endParaRPr lang="en-GB"/>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0FDE4-8992-474A-B970-C0C5044E451E}" type="slidenum">
              <a:rPr lang="en-GB" smtClean="0"/>
              <a:t>‹#›</a:t>
            </a:fld>
            <a:endParaRPr lang="en-GB"/>
          </a:p>
        </p:txBody>
      </p:sp>
    </p:spTree>
    <p:extLst>
      <p:ext uri="{BB962C8B-B14F-4D97-AF65-F5344CB8AC3E}">
        <p14:creationId xmlns:p14="http://schemas.microsoft.com/office/powerpoint/2010/main" val="233840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2</a:t>
            </a:fld>
            <a:endParaRPr lang="en-GB"/>
          </a:p>
        </p:txBody>
      </p:sp>
    </p:spTree>
    <p:extLst>
      <p:ext uri="{BB962C8B-B14F-4D97-AF65-F5344CB8AC3E}">
        <p14:creationId xmlns:p14="http://schemas.microsoft.com/office/powerpoint/2010/main" val="150832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0FDE4-8992-474A-B970-C0C5044E451E}" type="slidenum">
              <a:rPr lang="en-GB" smtClean="0"/>
              <a:t>14</a:t>
            </a:fld>
            <a:endParaRPr lang="en-GB"/>
          </a:p>
        </p:txBody>
      </p:sp>
    </p:spTree>
    <p:extLst>
      <p:ext uri="{BB962C8B-B14F-4D97-AF65-F5344CB8AC3E}">
        <p14:creationId xmlns:p14="http://schemas.microsoft.com/office/powerpoint/2010/main" val="288304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CLICK: Risk-Based</a:t>
            </a:r>
          </a:p>
          <a:p>
            <a:r>
              <a:rPr lang="en-US" sz="1800" dirty="0"/>
              <a:t>First of all, and most importantly, risk is assessed and managed upfront at the requirement level. </a:t>
            </a:r>
            <a:r>
              <a:rPr lang="en-US" sz="1800" i="1" dirty="0"/>
              <a:t>Before</a:t>
            </a:r>
            <a:r>
              <a:rPr lang="en-US" sz="1800" dirty="0"/>
              <a:t> execution. This promotes critical thinking and is foundational to adopting new guidance like CSA and GAMP 5. It also contributes to significantly less documentation. By focusing on only high-risk requirements, you can easily reduce unnecessary documentation by 60% or more.</a:t>
            </a:r>
          </a:p>
          <a:p>
            <a:endParaRPr lang="en-US" sz="1800" dirty="0"/>
          </a:p>
          <a:p>
            <a:r>
              <a:rPr lang="en-US" sz="1800" b="1" dirty="0"/>
              <a:t>CLICK: Data Integrity</a:t>
            </a:r>
          </a:p>
          <a:p>
            <a:r>
              <a:rPr lang="en-US" dirty="0"/>
              <a:t>By delivering data integrity that meets all the demands of ALCOA+, you’ll strengthened your audit-readiness like never before. In fact, prepping for audits and inspections takes literal minutes. And because it’s digital and organized, inspectors love it. There is a reason that the FDA loves our VLMS.</a:t>
            </a:r>
          </a:p>
          <a:p>
            <a:endParaRPr lang="en-US" dirty="0"/>
          </a:p>
          <a:p>
            <a:r>
              <a:rPr lang="en-US" b="1" dirty="0"/>
              <a:t>CLICK: Natively Digital</a:t>
            </a:r>
          </a:p>
          <a:p>
            <a:r>
              <a:rPr lang="en-US" dirty="0"/>
              <a:t>Everyone talks about digital transformation. Going paperless is one thing. We can all use Excel and scan documents into a DMS. But our VLMS is a purpose-built application that starts digital and ends digital with no compromise, from requirement through inspection. Electronic signatures. Remote collaboration. Mobile capability. Remove silos between Office docs, DMSs and QMSs.</a:t>
            </a:r>
          </a:p>
          <a:p>
            <a:endParaRPr lang="en-US" dirty="0"/>
          </a:p>
          <a:p>
            <a:r>
              <a:rPr lang="en-US" b="1" dirty="0"/>
              <a:t>CLICK: 54% Faster</a:t>
            </a:r>
          </a:p>
          <a:p>
            <a:r>
              <a:rPr lang="en-US" dirty="0"/>
              <a:t>This isn’t a made-up statistic. This is based on real ROI studies of our customers. In fact, across key parts of the validation lifecycle like traceability matrices, efficiency improves by well over 80%. Bottom line: when you cut time and cost in half, you’re getting to market faster with product. And that’s what it’s about.</a:t>
            </a:r>
          </a:p>
        </p:txBody>
      </p:sp>
      <p:sp>
        <p:nvSpPr>
          <p:cNvPr id="4" name="Slide Number Placeholder 3"/>
          <p:cNvSpPr>
            <a:spLocks noGrp="1"/>
          </p:cNvSpPr>
          <p:nvPr>
            <p:ph type="sldNum" sz="quarter" idx="5"/>
          </p:nvPr>
        </p:nvSpPr>
        <p:spPr/>
        <p:txBody>
          <a:bodyPr/>
          <a:lstStyle/>
          <a:p>
            <a:fld id="{1680FDE4-8992-474A-B970-C0C5044E451E}" type="slidenum">
              <a:rPr lang="en-GB" smtClean="0"/>
              <a:t>15</a:t>
            </a:fld>
            <a:endParaRPr lang="en-GB"/>
          </a:p>
        </p:txBody>
      </p:sp>
    </p:spTree>
    <p:extLst>
      <p:ext uri="{BB962C8B-B14F-4D97-AF65-F5344CB8AC3E}">
        <p14:creationId xmlns:p14="http://schemas.microsoft.com/office/powerpoint/2010/main" val="251533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 functionality does XXXX, and it’s something our competition lacks.</a:t>
            </a:r>
          </a:p>
        </p:txBody>
      </p:sp>
      <p:sp>
        <p:nvSpPr>
          <p:cNvPr id="4" name="Slide Number Placeholder 3"/>
          <p:cNvSpPr>
            <a:spLocks noGrp="1"/>
          </p:cNvSpPr>
          <p:nvPr>
            <p:ph type="sldNum" sz="quarter" idx="5"/>
          </p:nvPr>
        </p:nvSpPr>
        <p:spPr/>
        <p:txBody>
          <a:bodyPr/>
          <a:lstStyle/>
          <a:p>
            <a:fld id="{1680FDE4-8992-474A-B970-C0C5044E451E}" type="slidenum">
              <a:rPr lang="en-GB" smtClean="0"/>
              <a:t>16</a:t>
            </a:fld>
            <a:endParaRPr lang="en-GB"/>
          </a:p>
        </p:txBody>
      </p:sp>
    </p:spTree>
    <p:extLst>
      <p:ext uri="{BB962C8B-B14F-4D97-AF65-F5344CB8AC3E}">
        <p14:creationId xmlns:p14="http://schemas.microsoft.com/office/powerpoint/2010/main" val="854023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17</a:t>
            </a:fld>
            <a:endParaRPr lang="en-US"/>
          </a:p>
        </p:txBody>
      </p:sp>
    </p:spTree>
    <p:extLst>
      <p:ext uri="{BB962C8B-B14F-4D97-AF65-F5344CB8AC3E}">
        <p14:creationId xmlns:p14="http://schemas.microsoft.com/office/powerpoint/2010/main" val="408725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t>Authoring:   </a:t>
            </a:r>
          </a:p>
          <a:p>
            <a:pPr marL="171450" lvl="0" indent="-171450">
              <a:buFont typeface="Arial" panose="020B0604020202020204" pitchFamily="34" charset="0"/>
              <a:buChar char="•"/>
            </a:pPr>
            <a:r>
              <a:rPr lang="en-US" sz="1200" dirty="0"/>
              <a:t>Leverage Reusable content and/or decision trees help to automatically generate applicable content</a:t>
            </a:r>
          </a:p>
          <a:p>
            <a:pPr marL="171450" lvl="0" indent="-171450">
              <a:buFont typeface="Arial" panose="020B0604020202020204" pitchFamily="34" charset="0"/>
              <a:buChar char="•"/>
            </a:pPr>
            <a:r>
              <a:rPr lang="en-US" sz="1200" dirty="0"/>
              <a:t>Risk based authoring with enforced decision trees to ensure proper level of validation to meet regulatory compliance (i.e. GAMP 5)</a:t>
            </a:r>
          </a:p>
          <a:p>
            <a:pPr marL="171450" lvl="0" indent="-171450">
              <a:buFont typeface="Arial" panose="020B0604020202020204" pitchFamily="34" charset="0"/>
              <a:buChar char="•"/>
            </a:pPr>
            <a:r>
              <a:rPr lang="en-US" sz="1200" dirty="0"/>
              <a:t>Binding documents for like entities (equip or systems).  Any changes to parent are reflected in all child documents.</a:t>
            </a:r>
          </a:p>
          <a:p>
            <a:pPr marL="171450" lvl="0" indent="-171450">
              <a:buFont typeface="Arial" panose="020B0604020202020204" pitchFamily="34" charset="0"/>
              <a:buChar char="•"/>
            </a:pPr>
            <a:r>
              <a:rPr lang="en-US" sz="1200" dirty="0"/>
              <a:t>No need to call in the consultants if you need to edit the template, ValGenesis VLMS allows speedy edits and approvals within the system</a:t>
            </a:r>
          </a:p>
          <a:p>
            <a:pPr marL="171450" lvl="0" indent="-171450">
              <a:buFont typeface="Arial" panose="020B0604020202020204" pitchFamily="34" charset="0"/>
              <a:buChar char="•"/>
            </a:pPr>
            <a:r>
              <a:rPr lang="en-US" sz="1200" dirty="0"/>
              <a:t>Utilize embedded </a:t>
            </a:r>
            <a:r>
              <a:rPr lang="en-US" sz="1200" dirty="0" err="1"/>
              <a:t>db</a:t>
            </a:r>
            <a:r>
              <a:rPr lang="en-US" sz="1200" dirty="0"/>
              <a:t> tags to pull information directly from the </a:t>
            </a:r>
            <a:r>
              <a:rPr lang="en-US" sz="1200" dirty="0" err="1"/>
              <a:t>db</a:t>
            </a:r>
            <a:r>
              <a:rPr lang="en-US" sz="1200" dirty="0"/>
              <a:t>, eliminating human/transposition/cut &amp; paste errors.</a:t>
            </a:r>
          </a:p>
          <a:p>
            <a:pPr marL="171450" lvl="0" indent="-171450">
              <a:buFont typeface="Arial" panose="020B0604020202020204" pitchFamily="34" charset="0"/>
              <a:buChar char="•"/>
            </a:pPr>
            <a:r>
              <a:rPr lang="en-US" sz="1200" dirty="0"/>
              <a:t>Version Control logic maintains continuity and historical lineage of the document </a:t>
            </a:r>
            <a:r>
              <a:rPr lang="en-US" sz="1200" dirty="0" err="1"/>
              <a:t>lifecyle</a:t>
            </a:r>
            <a:r>
              <a:rPr lang="en-US" sz="1200" dirty="0"/>
              <a:t>…keeps your auditors happy!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07ADE-94E7-4101-8C33-20944A4927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6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ValGenesis VLMS is CSA ready out of the box. You can support critical thinking with risk-assessment at the requirement level, enabling you to focus on validating higher risk requirements.</a:t>
            </a:r>
          </a:p>
          <a:p>
            <a:endParaRPr lang="en-US" dirty="0"/>
          </a:p>
          <a:p>
            <a:r>
              <a:rPr lang="en-US" dirty="0"/>
              <a:t>In fact, you can run CSV and CSA processes in the same platform.</a:t>
            </a:r>
          </a:p>
          <a:p>
            <a:endParaRPr lang="en-US" dirty="0"/>
          </a:p>
          <a:p>
            <a:r>
              <a:rPr lang="en-US" b="1" dirty="0"/>
              <a:t>[[[ IF THE OPPORTUNITY IS NOT CSA, STILL EMPHASIZE RISK-BASED REQUIREMENTS ]]]</a:t>
            </a:r>
          </a:p>
        </p:txBody>
      </p:sp>
      <p:sp>
        <p:nvSpPr>
          <p:cNvPr id="4" name="Slide Number Placeholder 3"/>
          <p:cNvSpPr>
            <a:spLocks noGrp="1"/>
          </p:cNvSpPr>
          <p:nvPr>
            <p:ph type="sldNum" sz="quarter" idx="5"/>
          </p:nvPr>
        </p:nvSpPr>
        <p:spPr/>
        <p:txBody>
          <a:bodyPr/>
          <a:lstStyle/>
          <a:p>
            <a:fld id="{9F107ADE-94E7-4101-8C33-20944A4927E9}" type="slidenum">
              <a:rPr lang="en-US" smtClean="0"/>
              <a:t>20</a:t>
            </a:fld>
            <a:endParaRPr lang="en-US"/>
          </a:p>
        </p:txBody>
      </p:sp>
    </p:spTree>
    <p:extLst>
      <p:ext uri="{BB962C8B-B14F-4D97-AF65-F5344CB8AC3E}">
        <p14:creationId xmlns:p14="http://schemas.microsoft.com/office/powerpoint/2010/main" val="1727915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Execution:</a:t>
            </a:r>
          </a:p>
          <a:p>
            <a:pPr marL="171450" lvl="0" indent="-171450">
              <a:buFont typeface="Arial" panose="020B0604020202020204" pitchFamily="34" charset="0"/>
              <a:buChar char="•"/>
            </a:pPr>
            <a:r>
              <a:rPr lang="en-US" sz="1200" dirty="0"/>
              <a:t>Easier to capture and manage objective evidence (such as screen shots, screen snips, photos, attachments) directly into the document without having to print/scan evidence and manually tag</a:t>
            </a:r>
          </a:p>
          <a:p>
            <a:pPr marL="171450" lvl="0" indent="-171450">
              <a:buFont typeface="Arial" panose="020B0604020202020204" pitchFamily="34" charset="0"/>
              <a:buChar char="•"/>
            </a:pPr>
            <a:r>
              <a:rPr lang="en-US" sz="1200" dirty="0"/>
              <a:t>Stay Part 11 compliant without constant log ins to e-Sign each step.  Exceptions allowed as required and established/controlled by you.</a:t>
            </a:r>
          </a:p>
          <a:p>
            <a:pPr marL="171450" lvl="0" indent="-171450">
              <a:buFont typeface="Arial" panose="020B0604020202020204" pitchFamily="34" charset="0"/>
              <a:buChar char="•"/>
            </a:pPr>
            <a:r>
              <a:rPr lang="en-US" sz="1200" dirty="0"/>
              <a:t>All objective evidence is automatically appended into the PDF document upon approval, so printed documents are Part 11 compliant.</a:t>
            </a:r>
          </a:p>
          <a:p>
            <a:pPr marL="171450" lvl="0" indent="-171450">
              <a:buFont typeface="Arial" panose="020B0604020202020204" pitchFamily="34" charset="0"/>
              <a:buChar char="•"/>
            </a:pPr>
            <a:r>
              <a:rPr lang="en-US" sz="1200" dirty="0"/>
              <a:t>Easily review and manage deviations since all evidence is linked to the deviation workflow to properly assess the failure.</a:t>
            </a:r>
          </a:p>
          <a:p>
            <a:pPr marL="171450" lvl="0" indent="-171450">
              <a:buFont typeface="Arial" panose="020B0604020202020204" pitchFamily="34" charset="0"/>
              <a:buChar char="•"/>
            </a:pPr>
            <a:r>
              <a:rPr lang="en-US" sz="1200" dirty="0"/>
              <a:t>No more manual tracking of schedules, set the schedule and tasks will be auto generated with notifications</a:t>
            </a:r>
          </a:p>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21</a:t>
            </a:fld>
            <a:endParaRPr lang="en-US"/>
          </a:p>
        </p:txBody>
      </p:sp>
    </p:spTree>
    <p:extLst>
      <p:ext uri="{BB962C8B-B14F-4D97-AF65-F5344CB8AC3E}">
        <p14:creationId xmlns:p14="http://schemas.microsoft.com/office/powerpoint/2010/main" val="3672149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vendors are most likely providing pdf </a:t>
            </a:r>
            <a:r>
              <a:rPr lang="en-US" dirty="0" err="1"/>
              <a:t>documentatioin</a:t>
            </a:r>
            <a:r>
              <a:rPr lang="en-US" dirty="0"/>
              <a:t>, such as IQ, OQ and PQ’s.  With other validation systems, you need to re-author those documents into the system prior to execution.</a:t>
            </a:r>
          </a:p>
          <a:p>
            <a:endParaRPr lang="en-US" dirty="0"/>
          </a:p>
          <a:p>
            <a:r>
              <a:rPr lang="en-US" dirty="0"/>
              <a:t>Not with VLMS!  With ValGenesis VLMS, you can leverage that vendor pdf, import it into the VLSM platform and electronically execute directly…..all within one, fully auditable, time-stamped process.</a:t>
            </a:r>
          </a:p>
        </p:txBody>
      </p:sp>
      <p:sp>
        <p:nvSpPr>
          <p:cNvPr id="4" name="Slide Number Placeholder 3"/>
          <p:cNvSpPr>
            <a:spLocks noGrp="1"/>
          </p:cNvSpPr>
          <p:nvPr>
            <p:ph type="sldNum" sz="quarter" idx="5"/>
          </p:nvPr>
        </p:nvSpPr>
        <p:spPr/>
        <p:txBody>
          <a:bodyPr/>
          <a:lstStyle/>
          <a:p>
            <a:fld id="{1680FDE4-8992-474A-B970-C0C5044E451E}" type="slidenum">
              <a:rPr lang="en-GB" smtClean="0"/>
              <a:t>22</a:t>
            </a:fld>
            <a:endParaRPr lang="en-GB"/>
          </a:p>
        </p:txBody>
      </p:sp>
    </p:spTree>
    <p:extLst>
      <p:ext uri="{BB962C8B-B14F-4D97-AF65-F5344CB8AC3E}">
        <p14:creationId xmlns:p14="http://schemas.microsoft.com/office/powerpoint/2010/main" val="134896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vendors will talk about their trace matrices, but be sure to understand the VLMS difference</a:t>
            </a:r>
          </a:p>
          <a:p>
            <a:endParaRPr lang="en-US" dirty="0"/>
          </a:p>
          <a:p>
            <a:r>
              <a:rPr lang="en-US" dirty="0"/>
              <a:t>ValGenesis has the patent on impact of change trace matrices that ensure you can immediately visualize which protocols have been impacted by CCR’s and/or deviations.</a:t>
            </a:r>
          </a:p>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23</a:t>
            </a:fld>
            <a:endParaRPr lang="en-US"/>
          </a:p>
        </p:txBody>
      </p:sp>
    </p:spTree>
    <p:extLst>
      <p:ext uri="{BB962C8B-B14F-4D97-AF65-F5344CB8AC3E}">
        <p14:creationId xmlns:p14="http://schemas.microsoft.com/office/powerpoint/2010/main" val="589406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24</a:t>
            </a:fld>
            <a:endParaRPr lang="en-US"/>
          </a:p>
        </p:txBody>
      </p:sp>
    </p:spTree>
    <p:extLst>
      <p:ext uri="{BB962C8B-B14F-4D97-AF65-F5344CB8AC3E}">
        <p14:creationId xmlns:p14="http://schemas.microsoft.com/office/powerpoint/2010/main" val="346697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Our mission is simple: we empower life sciences companies to deliver of consistent, safe products. This is why we get up in the morning. This is why we’re talking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a:t>We’re the pioneer and leader of digital validation, but as you’ll see in a minute, our full lifecycle approach carries this mission and product innovation to all aspects of </a:t>
            </a:r>
            <a:r>
              <a:rPr lang="en-US" strike="sngStrike" err="1"/>
              <a:t>GxP</a:t>
            </a:r>
            <a:r>
              <a:rPr lang="en-US" strike="sngStrike"/>
              <a:t>.</a:t>
            </a:r>
            <a:endParaRPr lang="en-US" sz="1200" strike="sngStrike">
              <a:solidFill>
                <a:schemeClr val="bg1"/>
              </a:solidFill>
              <a:latin typeface="+mj-lt"/>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76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any complex system, users have a lot of capability at their fingertips.  Our AI assisted chat bot is here to provide instant answers to user questions regarding system functionality.</a:t>
            </a:r>
          </a:p>
        </p:txBody>
      </p:sp>
      <p:sp>
        <p:nvSpPr>
          <p:cNvPr id="4" name="Slide Number Placeholder 3"/>
          <p:cNvSpPr>
            <a:spLocks noGrp="1"/>
          </p:cNvSpPr>
          <p:nvPr>
            <p:ph type="sldNum" sz="quarter" idx="5"/>
          </p:nvPr>
        </p:nvSpPr>
        <p:spPr/>
        <p:txBody>
          <a:bodyPr/>
          <a:lstStyle/>
          <a:p>
            <a:fld id="{1680FDE4-8992-474A-B970-C0C5044E451E}" type="slidenum">
              <a:rPr lang="en-GB" smtClean="0"/>
              <a:t>25</a:t>
            </a:fld>
            <a:endParaRPr lang="en-GB"/>
          </a:p>
        </p:txBody>
      </p:sp>
    </p:spTree>
    <p:extLst>
      <p:ext uri="{BB962C8B-B14F-4D97-AF65-F5344CB8AC3E}">
        <p14:creationId xmlns:p14="http://schemas.microsoft.com/office/powerpoint/2010/main" val="1411142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function of validation, besides ensuring everything is performing as intended, and delivering safe, effective product to patients…is to keep the regulators satisfied that your organization is able to demonstrate control.  Unfortunately, the best intended validation programs can still be deficient and incur the wrath of an inspector/auditor.  </a:t>
            </a:r>
          </a:p>
          <a:p>
            <a:endParaRPr lang="en-US" dirty="0"/>
          </a:p>
          <a:p>
            <a:r>
              <a:rPr lang="en-US" dirty="0"/>
              <a:t>With a fully digital validation platform like ValGenesis VLMS, that is data driven, flexibly deployed and user friendly, you can more readily access relevant data and present evidence of control to your auditor and avoid many common observations that might result in warning letters, or worse!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28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USA primary:   North Central US (Illinois)</a:t>
            </a:r>
          </a:p>
          <a:p>
            <a:r>
              <a:rPr lang="en-US" dirty="0"/>
              <a:t>USA Secondary:  South Central US (Texas)</a:t>
            </a:r>
          </a:p>
          <a:p>
            <a:endParaRPr lang="en-US" dirty="0"/>
          </a:p>
          <a:p>
            <a:r>
              <a:rPr lang="en-US" dirty="0"/>
              <a:t>EU Primary:  West Europe (Netherlands)</a:t>
            </a:r>
          </a:p>
          <a:p>
            <a:r>
              <a:rPr lang="en-US" dirty="0"/>
              <a:t>EU Secondary:  North Europe (Ireland)</a:t>
            </a:r>
          </a:p>
          <a:p>
            <a:endParaRPr lang="en-US" dirty="0"/>
          </a:p>
          <a:p>
            <a:r>
              <a:rPr lang="en-US" dirty="0"/>
              <a:t>APAC Primary:  West India (Mumbai)</a:t>
            </a:r>
          </a:p>
          <a:p>
            <a:r>
              <a:rPr lang="en-US" dirty="0"/>
              <a:t>APAC Secondary:  South India (Chennai)</a:t>
            </a:r>
          </a:p>
        </p:txBody>
      </p:sp>
      <p:sp>
        <p:nvSpPr>
          <p:cNvPr id="4" name="Slide Number Placeholder 3"/>
          <p:cNvSpPr>
            <a:spLocks noGrp="1"/>
          </p:cNvSpPr>
          <p:nvPr>
            <p:ph type="sldNum" sz="quarter" idx="5"/>
          </p:nvPr>
        </p:nvSpPr>
        <p:spPr/>
        <p:txBody>
          <a:bodyPr/>
          <a:lstStyle/>
          <a:p>
            <a:fld id="{9F107ADE-94E7-4101-8C33-20944A4927E9}" type="slidenum">
              <a:rPr lang="en-US" smtClean="0"/>
              <a:t>27</a:t>
            </a:fld>
            <a:endParaRPr lang="en-US"/>
          </a:p>
        </p:txBody>
      </p:sp>
    </p:spTree>
    <p:extLst>
      <p:ext uri="{BB962C8B-B14F-4D97-AF65-F5344CB8AC3E}">
        <p14:creationId xmlns:p14="http://schemas.microsoft.com/office/powerpoint/2010/main" val="1273234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Company stability and longevity. </a:t>
            </a:r>
            <a:r>
              <a:rPr lang="en-US" dirty="0"/>
              <a:t>We’ve been around for nearly two decades, have grown by double digits almost every year, and have earned the trust of the biggest names in life sciences. We’re backed by Morgan Stanley, profitable, and not going anywhere.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#9: Mobile app with offline support.</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Execute and approve the validation deliverables without network connections. </a:t>
            </a:r>
            <a:endParaRPr lang="en-US" dirty="0"/>
          </a:p>
          <a:p>
            <a:endParaRPr lang="en-US" dirty="0"/>
          </a:p>
          <a:p>
            <a:r>
              <a:rPr lang="en-US" b="1" dirty="0"/>
              <a:t>#8: Integration capability. </a:t>
            </a:r>
            <a:r>
              <a:rPr lang="en-US" dirty="0"/>
              <a:t>Our validated API stack can interface with other GMP systems.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 Multisite and multilingual for global deployment. </a:t>
            </a:r>
            <a:r>
              <a:rPr lang="en-US" dirty="0"/>
              <a:t>We can scale to support the largest implementations to enforce standardization at a global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#6: Real-time traceability matrices. </a:t>
            </a:r>
            <a:r>
              <a:rPr lang="en-US" dirty="0"/>
              <a:t>These are dynamic and automatically generated, saving untold hours in labor and enabling teams to rapidly match requirements with tests.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 Defensible ALCOA+ data integrity.</a:t>
            </a:r>
            <a:r>
              <a:rPr lang="en-US" dirty="0"/>
              <a:t> Electronic signatures, timestamps, and more automatically fulfil and exceed the data integrity requirements of documentation. And it’s all captured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Agile ready. </a:t>
            </a:r>
            <a:r>
              <a:rPr lang="en-US" dirty="0"/>
              <a:t>Support iterative methodologies and any type of testing, including ad hoc and scripted, to align validation with development 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Risk-based requirements and system assessment. </a:t>
            </a:r>
            <a:r>
              <a:rPr lang="en-US" dirty="0"/>
              <a:t>The VLMS considers risk at every level, and also supports almost every risk assessment tool like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FMEA, FTA, Decision tree, and much more.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CSA ready. </a:t>
            </a:r>
            <a:r>
              <a:rPr lang="en-US" dirty="0"/>
              <a:t>Support risk-based critical thinking and fulfil the requirements of CSA out of the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Single platform for validation, logbooks, cleaning, CPV.</a:t>
            </a:r>
            <a:r>
              <a:rPr lang="en-US" dirty="0"/>
              <a:t> </a:t>
            </a:r>
            <a:r>
              <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full-featured platform approach enables true digital transformation through our manufacturing intelligence approach.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29</a:t>
            </a:fld>
            <a:endParaRPr lang="en-GB"/>
          </a:p>
        </p:txBody>
      </p:sp>
    </p:spTree>
    <p:extLst>
      <p:ext uri="{BB962C8B-B14F-4D97-AF65-F5344CB8AC3E}">
        <p14:creationId xmlns:p14="http://schemas.microsoft.com/office/powerpoint/2010/main" val="662612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32</a:t>
            </a:fld>
            <a:endParaRPr lang="en-GB"/>
          </a:p>
        </p:txBody>
      </p:sp>
    </p:spTree>
    <p:extLst>
      <p:ext uri="{BB962C8B-B14F-4D97-AF65-F5344CB8AC3E}">
        <p14:creationId xmlns:p14="http://schemas.microsoft.com/office/powerpoint/2010/main" val="420952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 this into customer-specific stories</a:t>
            </a:r>
          </a:p>
          <a:p>
            <a:endParaRPr lang="en-US"/>
          </a:p>
          <a:p>
            <a:r>
              <a:rPr lang="en-US"/>
              <a:t>OR solution-specific library</a:t>
            </a:r>
          </a:p>
        </p:txBody>
      </p:sp>
      <p:sp>
        <p:nvSpPr>
          <p:cNvPr id="4" name="Slide Number Placeholder 3"/>
          <p:cNvSpPr>
            <a:spLocks noGrp="1"/>
          </p:cNvSpPr>
          <p:nvPr>
            <p:ph type="sldNum" sz="quarter" idx="5"/>
          </p:nvPr>
        </p:nvSpPr>
        <p:spPr/>
        <p:txBody>
          <a:bodyPr/>
          <a:lstStyle/>
          <a:p>
            <a:fld id="{1680FDE4-8992-474A-B970-C0C5044E451E}" type="slidenum">
              <a:rPr lang="en-GB" smtClean="0"/>
              <a:t>36</a:t>
            </a:fld>
            <a:endParaRPr lang="en-GB"/>
          </a:p>
        </p:txBody>
      </p:sp>
    </p:spTree>
    <p:extLst>
      <p:ext uri="{BB962C8B-B14F-4D97-AF65-F5344CB8AC3E}">
        <p14:creationId xmlns:p14="http://schemas.microsoft.com/office/powerpoint/2010/main" val="3247533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0FDE4-8992-474A-B970-C0C5044E451E}" type="slidenum">
              <a:rPr lang="en-GB" smtClean="0"/>
              <a:t>38</a:t>
            </a:fld>
            <a:endParaRPr lang="en-GB"/>
          </a:p>
        </p:txBody>
      </p:sp>
    </p:spTree>
    <p:extLst>
      <p:ext uri="{BB962C8B-B14F-4D97-AF65-F5344CB8AC3E}">
        <p14:creationId xmlns:p14="http://schemas.microsoft.com/office/powerpoint/2010/main" val="2699261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p>
          <a:p>
            <a:endParaRPr lang="en-US"/>
          </a:p>
          <a:p>
            <a:r>
              <a:rPr lang="en-US"/>
              <a:t>Partnering with our customers after deployment, we studied the efficiency gains of ValGenesis VLMS across all the tasks related to validation plans, authoring, executing, maintaining trace matrices, performing risk assessments, maintaining periodic review and revalidation schedules, and more. </a:t>
            </a:r>
          </a:p>
          <a:p>
            <a:endParaRPr lang="en-US"/>
          </a:p>
          <a:p>
            <a:r>
              <a:rPr lang="en-US"/>
              <a:t>The digitization, automation, and control delivered by VLMS benefits every aspect of the validation lifecycle. Boiled down? </a:t>
            </a:r>
            <a:r>
              <a:rPr lang="en-US" b="1"/>
              <a:t>An ROI of 54%.</a:t>
            </a:r>
          </a:p>
          <a:p>
            <a:endParaRPr lang="en-US"/>
          </a:p>
          <a:p>
            <a:r>
              <a:rPr lang="en-US"/>
              <a:t>This is the average. The more features of VLMS that were used, the higher the efficiency.</a:t>
            </a:r>
          </a:p>
          <a:p>
            <a:endParaRPr lang="en-US"/>
          </a:p>
          <a:p>
            <a:r>
              <a:rPr lang="en-US"/>
              <a:t>Imagine: doubling your validation productivity. </a:t>
            </a:r>
          </a:p>
        </p:txBody>
      </p:sp>
      <p:sp>
        <p:nvSpPr>
          <p:cNvPr id="4" name="Slide Number Placeholder 3"/>
          <p:cNvSpPr>
            <a:spLocks noGrp="1"/>
          </p:cNvSpPr>
          <p:nvPr>
            <p:ph type="sldNum" sz="quarter" idx="5"/>
          </p:nvPr>
        </p:nvSpPr>
        <p:spPr/>
        <p:txBody>
          <a:bodyPr/>
          <a:lstStyle/>
          <a:p>
            <a:fld id="{1680FDE4-8992-474A-B970-C0C5044E451E}" type="slidenum">
              <a:rPr lang="en-GB" smtClean="0"/>
              <a:t>39</a:t>
            </a:fld>
            <a:endParaRPr lang="en-GB"/>
          </a:p>
        </p:txBody>
      </p:sp>
    </p:spTree>
    <p:extLst>
      <p:ext uri="{BB962C8B-B14F-4D97-AF65-F5344CB8AC3E}">
        <p14:creationId xmlns:p14="http://schemas.microsoft.com/office/powerpoint/2010/main" val="71236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a:t>
            </a:r>
          </a:p>
          <a:p>
            <a:endParaRPr lang="en-US"/>
          </a:p>
          <a:p>
            <a:r>
              <a:rPr lang="en-US"/>
              <a:t>These features and benefits, are nice, but what does it ultimately mean?</a:t>
            </a:r>
          </a:p>
          <a:p>
            <a:endParaRPr lang="en-US"/>
          </a:p>
          <a:p>
            <a:r>
              <a:rPr lang="en-US"/>
              <a:t>What’s the real advantage?...</a:t>
            </a:r>
          </a:p>
          <a:p>
            <a:endParaRPr lang="en-US"/>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40</a:t>
            </a:fld>
            <a:endParaRPr lang="en-US"/>
          </a:p>
        </p:txBody>
      </p:sp>
    </p:spTree>
    <p:extLst>
      <p:ext uri="{BB962C8B-B14F-4D97-AF65-F5344CB8AC3E}">
        <p14:creationId xmlns:p14="http://schemas.microsoft.com/office/powerpoint/2010/main" val="101038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a:t>Just a few numbers that matter.</a:t>
            </a:r>
          </a:p>
          <a:p>
            <a:endParaRPr lang="en-US"/>
          </a:p>
          <a:p>
            <a:r>
              <a:rPr lang="en-US"/>
              <a:t>We were first to market with a digital validation solution.</a:t>
            </a:r>
            <a:endParaRPr lang="en-US" strike="sngStrike">
              <a:cs typeface="Calibri"/>
            </a:endParaRPr>
          </a:p>
          <a:p>
            <a:endParaRPr lang="en-US"/>
          </a:p>
          <a:p>
            <a:r>
              <a:rPr lang="en-US"/>
              <a:t>That’s enabled us to win the trust of the world’s leading life sciences companies. Bayer. Roche. Otsuka. GSK. Philips and hundreds more.</a:t>
            </a:r>
          </a:p>
          <a:p>
            <a:endParaRPr lang="en-US"/>
          </a:p>
          <a:p>
            <a:r>
              <a:rPr lang="en-US"/>
              <a:t>In fact, many customers use multiple ValGenesis products across multiple sites and geographies. We’re currently deployed in more than 450 locations across the globe.</a:t>
            </a:r>
          </a:p>
          <a:p>
            <a:endParaRPr lang="en-US"/>
          </a:p>
          <a:p>
            <a:r>
              <a:rPr lang="en-US" strike="sngStrike"/>
              <a:t>And nearly 20 years of growth speaks for itself.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3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heart of ValGenesis’ platform for manufacturing intelligence is the goal of enabling companies to succeed in their Pharma 4.0 journey.</a:t>
            </a:r>
          </a:p>
          <a:p>
            <a:endParaRPr lang="en-US" dirty="0"/>
          </a:p>
          <a:p>
            <a:endParaRPr lang="en-US" dirty="0"/>
          </a:p>
        </p:txBody>
      </p:sp>
      <p:sp>
        <p:nvSpPr>
          <p:cNvPr id="4" name="Slide Number Placeholder 3"/>
          <p:cNvSpPr>
            <a:spLocks noGrp="1"/>
          </p:cNvSpPr>
          <p:nvPr>
            <p:ph type="sldNum" sz="quarter" idx="5"/>
          </p:nvPr>
        </p:nvSpPr>
        <p:spPr/>
        <p:txBody>
          <a:bodyPr/>
          <a:lstStyle/>
          <a:p>
            <a:fld id="{1680FDE4-8992-474A-B970-C0C5044E451E}" type="slidenum">
              <a:rPr lang="en-GB" smtClean="0"/>
              <a:t>7</a:t>
            </a:fld>
            <a:endParaRPr lang="en-GB"/>
          </a:p>
        </p:txBody>
      </p:sp>
    </p:spTree>
    <p:extLst>
      <p:ext uri="{BB962C8B-B14F-4D97-AF65-F5344CB8AC3E}">
        <p14:creationId xmlns:p14="http://schemas.microsoft.com/office/powerpoint/2010/main" val="220366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ValGenesis assumes a lifecycle approach to our entire portfolio. Our offerings span all stages of GxP, supporting the many teams responsible for bringing your products safely to market.</a:t>
            </a:r>
          </a:p>
          <a:p>
            <a:endParaRPr lang="en-US" dirty="0"/>
          </a:p>
          <a:p>
            <a:r>
              <a:rPr lang="en-US" dirty="0"/>
              <a:t>Within R&amp;D, our tools </a:t>
            </a:r>
            <a:r>
              <a:rPr lang="en-US" strike="sngStrike" dirty="0"/>
              <a:t>define the commercial manufacturing process, and </a:t>
            </a:r>
            <a:r>
              <a:rPr lang="en-US" dirty="0"/>
              <a:t>enable you to critically evaluate and mitigate risk while designing robust control strategies.</a:t>
            </a:r>
          </a:p>
          <a:p>
            <a:endParaRPr lang="en-US" dirty="0"/>
          </a:p>
          <a:p>
            <a:r>
              <a:rPr lang="en-US" dirty="0"/>
              <a:t>Within Stage 2, we ensure the process is ready for commercialization via a holistic digital qualification and validation solution that spans equipment, computer systems, cleaning, and beyond.</a:t>
            </a:r>
          </a:p>
          <a:p>
            <a:endParaRPr lang="en-US" dirty="0"/>
          </a:p>
          <a:p>
            <a:r>
              <a:rPr lang="en-US" dirty="0"/>
              <a:t>And finally, in commercialization, we facilitate deep process control via best-in-class continuous process verification software.</a:t>
            </a:r>
          </a:p>
          <a:p>
            <a:endParaRPr lang="en-US" dirty="0"/>
          </a:p>
          <a:p>
            <a:r>
              <a:rPr lang="en-US" strike="sngStrike" dirty="0"/>
              <a:t>Within our unified approach, your models, quality attributes, knowledgebase, documentation, protocols, and more are centralized into systems of record purpose-built for the complexities of your site</a:t>
            </a:r>
            <a:r>
              <a:rPr lang="en-US" dirty="0"/>
              <a:t>.</a:t>
            </a:r>
          </a:p>
          <a:p>
            <a:endParaRPr lang="en-US" dirty="0"/>
          </a:p>
          <a:p>
            <a:r>
              <a:rPr lang="en-US" dirty="0"/>
              <a:t>Today, we’re talking about </a:t>
            </a:r>
            <a:r>
              <a:rPr lang="en-US" b="1" dirty="0"/>
              <a:t>ValGenesis VLMS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515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great stories behind these logos.</a:t>
            </a:r>
          </a:p>
          <a:p>
            <a:endParaRPr lang="en-US" dirty="0"/>
          </a:p>
          <a:p>
            <a:r>
              <a:rPr lang="en-US" b="1" dirty="0"/>
              <a:t>[[[ MATCH A LOGO WITH ONE THAT’S CLOSE TO YOUR CUSTOMER ]]]</a:t>
            </a:r>
          </a:p>
          <a:p>
            <a:endParaRPr lang="en-US" dirty="0"/>
          </a:p>
          <a:p>
            <a:r>
              <a:rPr lang="en-US" dirty="0"/>
              <a:t>Let’s focus on Bayer … customer for XX years, now grown to XXX.</a:t>
            </a:r>
          </a:p>
          <a:p>
            <a:r>
              <a:rPr lang="en-US" dirty="0"/>
              <a:t>Or Roche and </a:t>
            </a:r>
            <a:r>
              <a:rPr lang="en-US" dirty="0" err="1"/>
              <a:t>Genetech</a:t>
            </a:r>
            <a:r>
              <a:rPr lang="en-US" dirty="0"/>
              <a:t> … first-mover, adopter of e-logbook and CSV …</a:t>
            </a:r>
          </a:p>
          <a:p>
            <a:r>
              <a:rPr lang="en-US" dirty="0"/>
              <a:t>Dexcom … using us to run manufacturing equipment and the custom software that runs on that equipment</a:t>
            </a:r>
          </a:p>
          <a:p>
            <a:r>
              <a:rPr lang="en-US" dirty="0" err="1"/>
              <a:t>Cytiva</a:t>
            </a:r>
            <a:r>
              <a:rPr lang="en-US" dirty="0"/>
              <a:t> … </a:t>
            </a:r>
          </a:p>
        </p:txBody>
      </p:sp>
      <p:sp>
        <p:nvSpPr>
          <p:cNvPr id="4" name="Slide Number Placeholder 3"/>
          <p:cNvSpPr>
            <a:spLocks noGrp="1"/>
          </p:cNvSpPr>
          <p:nvPr>
            <p:ph type="sldNum" sz="quarter" idx="5"/>
          </p:nvPr>
        </p:nvSpPr>
        <p:spPr/>
        <p:txBody>
          <a:bodyPr/>
          <a:lstStyle/>
          <a:p>
            <a:fld id="{1680FDE4-8992-474A-B970-C0C5044E451E}" type="slidenum">
              <a:rPr lang="en-GB" smtClean="0"/>
              <a:t>9</a:t>
            </a:fld>
            <a:endParaRPr lang="en-GB"/>
          </a:p>
        </p:txBody>
      </p:sp>
    </p:spTree>
    <p:extLst>
      <p:ext uri="{BB962C8B-B14F-4D97-AF65-F5344CB8AC3E}">
        <p14:creationId xmlns:p14="http://schemas.microsoft.com/office/powerpoint/2010/main" val="2365943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OPPORTUNITY TI TELL ANOTHER CUSTOMER SUCCESS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0FDE4-8992-474A-B970-C0C5044E4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32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OPTIONAL SLIDE.</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saw our logo slide: some of the biggest life sciences companies are our customers. But this is one of my favorite quotes.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Theragent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is a startup CDMO in California. When we interviewed them for our case study, their COO Jeff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Masten</a:t>
            </a:r>
            <a:r>
              <a:rPr lang="en-US" sz="1100" dirty="0">
                <a:effectLst/>
                <a:latin typeface="Calibri" panose="020F0502020204030204" pitchFamily="34" charset="0"/>
                <a:ea typeface="Calibri" panose="020F0502020204030204" pitchFamily="34" charset="0"/>
                <a:cs typeface="Times New Roman" panose="02020603050405020304" pitchFamily="18" charset="0"/>
              </a:rPr>
              <a:t> just nailed it.</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a:t>
            </a:r>
            <a:r>
              <a:rPr lang="en-US" sz="2800" dirty="0"/>
              <a:t>Our employees don’t want to push paper. They want to change our world and transform medicine. We want to make sure they have the tools they need to do it.”</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Why do we do what we do? To help every life sciences company deliver life-saving products faster, safer and more cost-effectively than ever.</a:t>
            </a:r>
            <a:endParaRPr lang="en-US" sz="1100" dirty="0"/>
          </a:p>
          <a:p>
            <a:endParaRPr lang="en-US" dirty="0"/>
          </a:p>
        </p:txBody>
      </p:sp>
      <p:sp>
        <p:nvSpPr>
          <p:cNvPr id="4" name="Slide Number Placeholder 3"/>
          <p:cNvSpPr>
            <a:spLocks noGrp="1"/>
          </p:cNvSpPr>
          <p:nvPr>
            <p:ph type="sldNum" sz="quarter" idx="5"/>
          </p:nvPr>
        </p:nvSpPr>
        <p:spPr/>
        <p:txBody>
          <a:bodyPr/>
          <a:lstStyle/>
          <a:p>
            <a:fld id="{9F107ADE-94E7-4101-8C33-20944A4927E9}" type="slidenum">
              <a:rPr lang="en-US" smtClean="0"/>
              <a:t>11</a:t>
            </a:fld>
            <a:endParaRPr lang="en-US"/>
          </a:p>
        </p:txBody>
      </p:sp>
    </p:spTree>
    <p:extLst>
      <p:ext uri="{BB962C8B-B14F-4D97-AF65-F5344CB8AC3E}">
        <p14:creationId xmlns:p14="http://schemas.microsoft.com/office/powerpoint/2010/main" val="4025040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some of the common pain points as they’re described by our customers.</a:t>
            </a:r>
          </a:p>
          <a:p>
            <a:endParaRPr lang="en-US"/>
          </a:p>
          <a:p>
            <a:r>
              <a:rPr lang="en-US"/>
              <a:t>Customize this based on pain points coming from discovery call. Relate this to what the customer has already told us.</a:t>
            </a:r>
          </a:p>
          <a:p>
            <a:endParaRPr lang="en-US"/>
          </a:p>
          <a:p>
            <a:r>
              <a:rPr lang="en-US"/>
              <a:t>TO prospect: does this make sense to you? Does this look familiar? Would you add things to this list?</a:t>
            </a:r>
          </a:p>
          <a:p>
            <a:endParaRPr lang="en-US"/>
          </a:p>
        </p:txBody>
      </p:sp>
      <p:sp>
        <p:nvSpPr>
          <p:cNvPr id="4" name="Slide Number Placeholder 3"/>
          <p:cNvSpPr>
            <a:spLocks noGrp="1"/>
          </p:cNvSpPr>
          <p:nvPr>
            <p:ph type="sldNum" sz="quarter" idx="5"/>
          </p:nvPr>
        </p:nvSpPr>
        <p:spPr/>
        <p:txBody>
          <a:bodyPr/>
          <a:lstStyle/>
          <a:p>
            <a:fld id="{9F107ADE-94E7-4101-8C33-20944A4927E9}" type="slidenum">
              <a:rPr lang="en-US" smtClean="0"/>
              <a:t>13</a:t>
            </a:fld>
            <a:endParaRPr lang="en-US"/>
          </a:p>
        </p:txBody>
      </p:sp>
    </p:spTree>
    <p:extLst>
      <p:ext uri="{BB962C8B-B14F-4D97-AF65-F5344CB8AC3E}">
        <p14:creationId xmlns:p14="http://schemas.microsoft.com/office/powerpoint/2010/main" val="3742183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03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46184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83814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44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1889946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Tree>
    <p:extLst>
      <p:ext uri="{BB962C8B-B14F-4D97-AF65-F5344CB8AC3E}">
        <p14:creationId xmlns:p14="http://schemas.microsoft.com/office/powerpoint/2010/main" val="30760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Tree>
    <p:extLst>
      <p:ext uri="{BB962C8B-B14F-4D97-AF65-F5344CB8AC3E}">
        <p14:creationId xmlns:p14="http://schemas.microsoft.com/office/powerpoint/2010/main" val="2611228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558878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Title:</a:t>
            </a:r>
          </a:p>
          <a:p>
            <a:endParaRPr lang="en-US" dirty="0"/>
          </a:p>
          <a:p>
            <a:r>
              <a:rPr lang="en-US" dirty="0"/>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dirty="0">
                <a:solidFill>
                  <a:schemeClr val="bg1"/>
                </a:solidFill>
              </a:rPr>
              <a:t>SANTA CLARA   </a:t>
            </a:r>
            <a:r>
              <a:rPr lang="en-US" sz="900" dirty="0">
                <a:solidFill>
                  <a:srgbClr val="FFCF00"/>
                </a:solidFill>
              </a:rPr>
              <a:t>|</a:t>
            </a:r>
            <a:r>
              <a:rPr lang="en-US" sz="900" dirty="0">
                <a:solidFill>
                  <a:schemeClr val="bg1"/>
                </a:solidFill>
              </a:rPr>
              <a:t>   TAMPA  </a:t>
            </a:r>
            <a:r>
              <a:rPr lang="en-US" sz="900" dirty="0">
                <a:solidFill>
                  <a:srgbClr val="FFCF00"/>
                </a:solidFill>
              </a:rPr>
              <a:t> |   </a:t>
            </a:r>
            <a:r>
              <a:rPr lang="en-US" sz="900" dirty="0">
                <a:solidFill>
                  <a:schemeClr val="bg1"/>
                </a:solidFill>
              </a:rPr>
              <a:t>TORONTO   </a:t>
            </a:r>
            <a:r>
              <a:rPr lang="en-US" sz="900" dirty="0">
                <a:solidFill>
                  <a:srgbClr val="FFCF00"/>
                </a:solidFill>
              </a:rPr>
              <a:t>| </a:t>
            </a:r>
            <a:r>
              <a:rPr lang="en-US" sz="900" dirty="0">
                <a:solidFill>
                  <a:schemeClr val="bg1"/>
                </a:solidFill>
              </a:rPr>
              <a:t> SAO PAULO   </a:t>
            </a:r>
            <a:r>
              <a:rPr lang="en-US" sz="900" dirty="0">
                <a:solidFill>
                  <a:srgbClr val="FFCF00"/>
                </a:solidFill>
              </a:rPr>
              <a:t>| </a:t>
            </a:r>
            <a:r>
              <a:rPr lang="en-US" sz="900" dirty="0">
                <a:solidFill>
                  <a:schemeClr val="bg1"/>
                </a:solidFill>
              </a:rPr>
              <a:t>  LISBON   </a:t>
            </a:r>
            <a:r>
              <a:rPr lang="en-US" sz="900" dirty="0">
                <a:solidFill>
                  <a:srgbClr val="FFCF00"/>
                </a:solidFill>
              </a:rPr>
              <a:t>|   </a:t>
            </a:r>
            <a:r>
              <a:rPr lang="en-US" sz="900" dirty="0">
                <a:solidFill>
                  <a:schemeClr val="bg1"/>
                </a:solidFill>
              </a:rPr>
              <a:t>SCHIPHOL   </a:t>
            </a:r>
            <a:r>
              <a:rPr lang="en-US" sz="900" dirty="0">
                <a:solidFill>
                  <a:srgbClr val="FFCF00"/>
                </a:solidFill>
              </a:rPr>
              <a:t>| </a:t>
            </a:r>
            <a:r>
              <a:rPr lang="en-US" sz="900" dirty="0">
                <a:solidFill>
                  <a:schemeClr val="bg1"/>
                </a:solidFill>
              </a:rPr>
              <a:t> </a:t>
            </a:r>
            <a:r>
              <a:rPr lang="en-US" sz="900" dirty="0">
                <a:solidFill>
                  <a:srgbClr val="FFCF00"/>
                </a:solidFill>
              </a:rPr>
              <a:t> </a:t>
            </a:r>
            <a:r>
              <a:rPr lang="en-US" sz="900" dirty="0">
                <a:solidFill>
                  <a:schemeClr val="bg1"/>
                </a:solidFill>
              </a:rPr>
              <a:t>BENGALURU  </a:t>
            </a:r>
            <a:r>
              <a:rPr lang="en-US" sz="900" dirty="0">
                <a:solidFill>
                  <a:srgbClr val="FFCF00"/>
                </a:solidFill>
              </a:rPr>
              <a:t>|  </a:t>
            </a:r>
            <a:r>
              <a:rPr lang="en-US" sz="900" dirty="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dirty="0">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dirty="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132800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470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4"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6"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dirty="0"/>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0">
                <a:solidFill>
                  <a:srgbClr val="13D0FF"/>
                </a:solidFill>
                <a:latin typeface="+mj-lt"/>
              </a:defRPr>
            </a:lvl1pPr>
          </a:lstStyle>
          <a:p>
            <a:pPr lvl="0"/>
            <a:r>
              <a:rPr lang="en-US" dirty="0"/>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8"/>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dirty="0"/>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385904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4ECE81C5-1AE1-05C8-281B-62863FC1B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tângulo 8">
            <a:extLst>
              <a:ext uri="{FF2B5EF4-FFF2-40B4-BE49-F238E27FC236}">
                <a16:creationId xmlns:a16="http://schemas.microsoft.com/office/drawing/2014/main" id="{1E71E735-B918-0C88-FD6C-7553C1AC73D0}"/>
              </a:ext>
            </a:extLst>
          </p:cNvPr>
          <p:cNvSpPr/>
          <p:nvPr userDrawn="1"/>
        </p:nvSpPr>
        <p:spPr>
          <a:xfrm>
            <a:off x="838202" y="1199072"/>
            <a:ext cx="10515598" cy="4615132"/>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1242204" y="5031175"/>
            <a:ext cx="7496353"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051446" y="5031175"/>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dirty="0"/>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1242205" y="1664899"/>
            <a:ext cx="9704716" cy="1040202"/>
          </a:xfrm>
        </p:spPr>
        <p:txBody>
          <a:bodyPr lIns="0" tIns="0" rIns="0" bIns="0" anchor="t">
            <a:noAutofit/>
          </a:bodyPr>
          <a:lstStyle>
            <a:lvl1pPr marL="0" indent="0">
              <a:lnSpc>
                <a:spcPct val="90000"/>
              </a:lnSpc>
              <a:spcBef>
                <a:spcPts val="0"/>
              </a:spcBef>
              <a:buNone/>
              <a:defRPr sz="4400">
                <a:solidFill>
                  <a:srgbClr val="13D0FF"/>
                </a:solidFill>
                <a:latin typeface="+mj-lt"/>
              </a:defRPr>
            </a:lvl1pPr>
          </a:lstStyle>
          <a:p>
            <a:pPr lvl="0"/>
            <a:r>
              <a:rPr lang="en-US" dirty="0"/>
              <a:t>Project name</a:t>
            </a:r>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1242206" y="2922958"/>
            <a:ext cx="9704716"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dirty="0"/>
              <a:t>Presented to [ customer name ]</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2248206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bg1"/>
                  </a:solidFill>
                  <a:latin typeface="+mn-lt"/>
                </a:rPr>
                <a:t>Copyright 2024 </a:t>
              </a:r>
              <a:r>
                <a:rPr lang="en-GB" sz="800" dirty="0" err="1">
                  <a:solidFill>
                    <a:schemeClr val="bg1"/>
                  </a:solidFill>
                  <a:latin typeface="+mn-lt"/>
                </a:rPr>
                <a:t>ValGenesis</a:t>
              </a:r>
              <a:r>
                <a:rPr lang="en-GB" sz="800" dirty="0">
                  <a:solidFill>
                    <a:schemeClr val="bg1"/>
                  </a:solidFill>
                  <a:latin typeface="+mn-lt"/>
                </a:rPr>
                <a:t>,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2034133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30/07/2024</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148429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663405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4218055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accent1"/>
                  </a:solidFill>
                  <a:latin typeface="+mn-lt"/>
                </a:rPr>
                <a:t>Copyright 2024 </a:t>
              </a:r>
              <a:r>
                <a:rPr lang="en-GB" sz="800" dirty="0" err="1">
                  <a:solidFill>
                    <a:schemeClr val="accent1"/>
                  </a:solidFill>
                  <a:latin typeface="+mn-lt"/>
                </a:rPr>
                <a:t>ValGenesis</a:t>
              </a:r>
              <a:r>
                <a:rPr lang="en-GB" sz="800" dirty="0">
                  <a:solidFill>
                    <a:schemeClr val="accent1"/>
                  </a:solidFill>
                  <a:latin typeface="+mn-lt"/>
                </a:rPr>
                <a:t>,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78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939431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4018662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1208096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864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13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2023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759174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bg1"/>
                  </a:solidFill>
                  <a:latin typeface="+mn-lt"/>
                </a:rPr>
                <a:t>Copyright 2024 </a:t>
              </a:r>
              <a:r>
                <a:rPr lang="en-GB" sz="800" dirty="0" err="1">
                  <a:solidFill>
                    <a:schemeClr val="bg1"/>
                  </a:solidFill>
                  <a:latin typeface="+mn-lt"/>
                </a:rPr>
                <a:t>ValGenesis</a:t>
              </a:r>
              <a:r>
                <a:rPr lang="en-GB" sz="800" dirty="0">
                  <a:solidFill>
                    <a:schemeClr val="bg1"/>
                  </a:solidFill>
                  <a:latin typeface="+mn-lt"/>
                </a:rPr>
                <a:t>, Inc. Confidential and proprietary. Do not distribute.</a:t>
              </a:r>
            </a:p>
          </p:txBody>
        </p:sp>
      </p:grpSp>
    </p:spTree>
    <p:extLst>
      <p:ext uri="{BB962C8B-B14F-4D97-AF65-F5344CB8AC3E}">
        <p14:creationId xmlns:p14="http://schemas.microsoft.com/office/powerpoint/2010/main" val="2940274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bg1"/>
                  </a:solidFill>
                  <a:latin typeface="+mn-lt"/>
                </a:rPr>
                <a:t>Copyright 2024 </a:t>
              </a:r>
              <a:r>
                <a:rPr lang="en-GB" sz="800" dirty="0" err="1">
                  <a:solidFill>
                    <a:schemeClr val="bg1"/>
                  </a:solidFill>
                  <a:latin typeface="+mn-lt"/>
                </a:rPr>
                <a:t>ValGenesis</a:t>
              </a:r>
              <a:r>
                <a:rPr lang="en-GB" sz="800" dirty="0">
                  <a:solidFill>
                    <a:schemeClr val="bg1"/>
                  </a:solidFill>
                  <a:latin typeface="+mn-lt"/>
                </a:rPr>
                <a:t>, Inc. Confidential and proprietary. Do not distribute.</a:t>
              </a:r>
            </a:p>
          </p:txBody>
        </p:sp>
      </p:grpSp>
    </p:spTree>
    <p:extLst>
      <p:ext uri="{BB962C8B-B14F-4D97-AF65-F5344CB8AC3E}">
        <p14:creationId xmlns:p14="http://schemas.microsoft.com/office/powerpoint/2010/main" val="544748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dirty="0">
                  <a:solidFill>
                    <a:schemeClr val="accent1"/>
                  </a:solidFill>
                  <a:latin typeface="+mn-lt"/>
                </a:rPr>
                <a:t>Copyright 2024 </a:t>
              </a:r>
              <a:r>
                <a:rPr lang="en-GB" sz="800" dirty="0" err="1">
                  <a:solidFill>
                    <a:schemeClr val="accent1"/>
                  </a:solidFill>
                  <a:latin typeface="+mn-lt"/>
                </a:rPr>
                <a:t>ValGenesis</a:t>
              </a:r>
              <a:r>
                <a:rPr lang="en-GB" sz="800" dirty="0">
                  <a:solidFill>
                    <a:schemeClr val="accent1"/>
                  </a:solidFill>
                  <a:latin typeface="+mn-lt"/>
                </a:rPr>
                <a:t>, Inc. Confidential and proprietary. Do not distribute.</a:t>
              </a:r>
            </a:p>
          </p:txBody>
        </p:sp>
      </p:grpSp>
    </p:spTree>
    <p:extLst>
      <p:ext uri="{BB962C8B-B14F-4D97-AF65-F5344CB8AC3E}">
        <p14:creationId xmlns:p14="http://schemas.microsoft.com/office/powerpoint/2010/main" val="3071924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dirty="0">
                  <a:solidFill>
                    <a:schemeClr val="bg2">
                      <a:lumMod val="50000"/>
                    </a:schemeClr>
                  </a:solidFill>
                  <a:latin typeface="+mn-lt"/>
                </a:rPr>
                <a:t>Copyright 2024 </a:t>
              </a:r>
              <a:r>
                <a:rPr lang="en-GB" sz="800" dirty="0" err="1">
                  <a:solidFill>
                    <a:schemeClr val="bg2">
                      <a:lumMod val="50000"/>
                    </a:schemeClr>
                  </a:solidFill>
                  <a:latin typeface="+mn-lt"/>
                </a:rPr>
                <a:t>ValGenesis</a:t>
              </a:r>
              <a:r>
                <a:rPr lang="en-GB" sz="800" dirty="0">
                  <a:solidFill>
                    <a:schemeClr val="bg2">
                      <a:lumMod val="50000"/>
                    </a:schemeClr>
                  </a:solidFill>
                  <a:latin typeface="+mn-lt"/>
                </a:rPr>
                <a:t>,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167614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r>
              <a:rPr lang="en-US" dirty="0"/>
              <a:t>Title:</a:t>
            </a:r>
          </a:p>
          <a:p>
            <a:endParaRPr lang="en-US" dirty="0"/>
          </a:p>
          <a:p>
            <a:r>
              <a:rPr lang="en-US" dirty="0"/>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dirty="0">
                <a:solidFill>
                  <a:schemeClr val="bg1"/>
                </a:solidFill>
              </a:rPr>
              <a:t>SANTA CLARA   </a:t>
            </a:r>
            <a:r>
              <a:rPr lang="en-US" sz="900" dirty="0">
                <a:solidFill>
                  <a:srgbClr val="FFCF00"/>
                </a:solidFill>
              </a:rPr>
              <a:t>|</a:t>
            </a:r>
            <a:r>
              <a:rPr lang="en-US" sz="900" dirty="0">
                <a:solidFill>
                  <a:schemeClr val="bg1"/>
                </a:solidFill>
              </a:rPr>
              <a:t>   TAMPA  </a:t>
            </a:r>
            <a:r>
              <a:rPr lang="en-US" sz="900" dirty="0">
                <a:solidFill>
                  <a:srgbClr val="FFCF00"/>
                </a:solidFill>
              </a:rPr>
              <a:t> |   </a:t>
            </a:r>
            <a:r>
              <a:rPr lang="en-US" sz="900" dirty="0">
                <a:solidFill>
                  <a:schemeClr val="bg1"/>
                </a:solidFill>
              </a:rPr>
              <a:t>TORONTO   </a:t>
            </a:r>
            <a:r>
              <a:rPr lang="en-US" sz="900" dirty="0">
                <a:solidFill>
                  <a:srgbClr val="FFCF00"/>
                </a:solidFill>
              </a:rPr>
              <a:t>| </a:t>
            </a:r>
            <a:r>
              <a:rPr lang="en-US" sz="900" dirty="0">
                <a:solidFill>
                  <a:schemeClr val="bg1"/>
                </a:solidFill>
              </a:rPr>
              <a:t> SAO PAULO   </a:t>
            </a:r>
            <a:r>
              <a:rPr lang="en-US" sz="900" dirty="0">
                <a:solidFill>
                  <a:srgbClr val="FFCF00"/>
                </a:solidFill>
              </a:rPr>
              <a:t>| </a:t>
            </a:r>
            <a:r>
              <a:rPr lang="en-US" sz="900" dirty="0">
                <a:solidFill>
                  <a:schemeClr val="bg1"/>
                </a:solidFill>
              </a:rPr>
              <a:t>  LISBON   </a:t>
            </a:r>
            <a:r>
              <a:rPr lang="en-US" sz="900" dirty="0">
                <a:solidFill>
                  <a:srgbClr val="FFCF00"/>
                </a:solidFill>
              </a:rPr>
              <a:t>|   </a:t>
            </a:r>
            <a:r>
              <a:rPr lang="en-US" sz="900" dirty="0">
                <a:solidFill>
                  <a:schemeClr val="bg1"/>
                </a:solidFill>
              </a:rPr>
              <a:t>SCHIPHOL   </a:t>
            </a:r>
            <a:r>
              <a:rPr lang="en-US" sz="900" dirty="0">
                <a:solidFill>
                  <a:srgbClr val="FFCF00"/>
                </a:solidFill>
              </a:rPr>
              <a:t>| </a:t>
            </a:r>
            <a:r>
              <a:rPr lang="en-US" sz="900" dirty="0">
                <a:solidFill>
                  <a:schemeClr val="bg1"/>
                </a:solidFill>
              </a:rPr>
              <a:t> </a:t>
            </a:r>
            <a:r>
              <a:rPr lang="en-US" sz="900" dirty="0">
                <a:solidFill>
                  <a:srgbClr val="FFCF00"/>
                </a:solidFill>
              </a:rPr>
              <a:t> </a:t>
            </a:r>
            <a:r>
              <a:rPr lang="en-US" sz="900" dirty="0">
                <a:solidFill>
                  <a:schemeClr val="bg1"/>
                </a:solidFill>
              </a:rPr>
              <a:t>BENGALURU  </a:t>
            </a:r>
            <a:r>
              <a:rPr lang="en-US" sz="900" dirty="0">
                <a:solidFill>
                  <a:srgbClr val="FFCF00"/>
                </a:solidFill>
              </a:rPr>
              <a:t>|  </a:t>
            </a:r>
            <a:r>
              <a:rPr lang="en-US" sz="900" dirty="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dirty="0">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dirty="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dirty="0" err="1">
                <a:solidFill>
                  <a:schemeClr val="bg1"/>
                </a:solidFill>
                <a:effectLst/>
                <a:latin typeface="+mn-lt"/>
                <a:ea typeface="Calibri" panose="020F0502020204030204" pitchFamily="34" charset="0"/>
                <a:cs typeface="Times New Roman" panose="02020603050405020304" pitchFamily="18" charset="0"/>
              </a:rPr>
              <a:t>ValGenesis</a:t>
            </a:r>
            <a:r>
              <a:rPr lang="en-US" sz="800" dirty="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516212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nt_Cover">
    <p:bg>
      <p:bgPr>
        <a:solidFill>
          <a:srgbClr val="02216E"/>
        </a:solidFill>
        <a:effectLst/>
      </p:bgPr>
    </p:bg>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F9967B32-65ED-3DAF-CC00-E4F2430AFA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5586"/>
          <a:stretch/>
        </p:blipFill>
        <p:spPr>
          <a:xfrm>
            <a:off x="-1" y="857"/>
            <a:ext cx="4195675" cy="6856286"/>
          </a:xfrm>
          <a:prstGeom prst="rect">
            <a:avLst/>
          </a:prstGeom>
        </p:spPr>
      </p:pic>
      <p:sp>
        <p:nvSpPr>
          <p:cNvPr id="10" name="Retângulo 9">
            <a:extLst>
              <a:ext uri="{FF2B5EF4-FFF2-40B4-BE49-F238E27FC236}">
                <a16:creationId xmlns:a16="http://schemas.microsoft.com/office/drawing/2014/main" id="{6506D1C3-98EA-2F6C-26DD-593944EF2408}"/>
              </a:ext>
            </a:extLst>
          </p:cNvPr>
          <p:cNvSpPr/>
          <p:nvPr userDrawn="1"/>
        </p:nvSpPr>
        <p:spPr>
          <a:xfrm>
            <a:off x="4015046" y="0"/>
            <a:ext cx="8182999" cy="6858000"/>
          </a:xfrm>
          <a:prstGeom prst="rect">
            <a:avLst/>
          </a:prstGeom>
          <a:solidFill>
            <a:srgbClr val="0221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áfico 12">
            <a:extLst>
              <a:ext uri="{FF2B5EF4-FFF2-40B4-BE49-F238E27FC236}">
                <a16:creationId xmlns:a16="http://schemas.microsoft.com/office/drawing/2014/main" id="{D72627AA-9215-D88D-C178-9581C3FD93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39238" y="3129614"/>
            <a:ext cx="5334616" cy="615934"/>
          </a:xfrm>
          <a:prstGeom prst="rect">
            <a:avLst/>
          </a:prstGeom>
        </p:spPr>
      </p:pic>
      <p:cxnSp>
        <p:nvCxnSpPr>
          <p:cNvPr id="3" name="Conexão reta 2">
            <a:extLst>
              <a:ext uri="{FF2B5EF4-FFF2-40B4-BE49-F238E27FC236}">
                <a16:creationId xmlns:a16="http://schemas.microsoft.com/office/drawing/2014/main" id="{055BFDD3-20DE-716A-55D7-F4F158C132C5}"/>
              </a:ext>
            </a:extLst>
          </p:cNvPr>
          <p:cNvCxnSpPr>
            <a:cxnSpLocks/>
          </p:cNvCxnSpPr>
          <p:nvPr userDrawn="1"/>
        </p:nvCxnSpPr>
        <p:spPr>
          <a:xfrm>
            <a:off x="4015046" y="0"/>
            <a:ext cx="0" cy="6858000"/>
          </a:xfrm>
          <a:prstGeom prst="line">
            <a:avLst/>
          </a:prstGeom>
          <a:ln w="3810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681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rgbClr val="02216E"/>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559E2573-DA5B-1A10-7D09-D07CFF6A8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4B2382E9-DCFA-10F8-797E-E8D5CB6692A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13" y="2971800"/>
            <a:ext cx="5363213" cy="764997"/>
          </a:xfrm>
          <a:prstGeom prst="rect">
            <a:avLst/>
          </a:prstGeom>
        </p:spPr>
      </p:pic>
      <p:cxnSp>
        <p:nvCxnSpPr>
          <p:cNvPr id="14" name="Straight Connector 13">
            <a:extLst>
              <a:ext uri="{FF2B5EF4-FFF2-40B4-BE49-F238E27FC236}">
                <a16:creationId xmlns:a16="http://schemas.microsoft.com/office/drawing/2014/main" id="{C8816DD3-24CB-35A8-FB90-BD4C6A3554AF}"/>
              </a:ext>
            </a:extLst>
          </p:cNvPr>
          <p:cNvCxnSpPr>
            <a:cxnSpLocks/>
          </p:cNvCxnSpPr>
          <p:nvPr userDrawn="1"/>
        </p:nvCxnSpPr>
        <p:spPr>
          <a:xfrm>
            <a:off x="758281" y="4127620"/>
            <a:ext cx="2535252" cy="0"/>
          </a:xfrm>
          <a:prstGeom prst="line">
            <a:avLst/>
          </a:prstGeom>
          <a:ln w="28575">
            <a:solidFill>
              <a:srgbClr val="FFC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781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216E"/>
        </a:solidFill>
        <a:effectLst/>
      </p:bgPr>
    </p:bg>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EB8239D-371E-316E-0D51-56EED38302D9}"/>
              </a:ext>
            </a:extLst>
          </p:cNvPr>
          <p:cNvSpPr/>
          <p:nvPr userDrawn="1"/>
        </p:nvSpPr>
        <p:spPr>
          <a:xfrm>
            <a:off x="4037162" y="0"/>
            <a:ext cx="8154838" cy="6858000"/>
          </a:xfrm>
          <a:prstGeom prst="rect">
            <a:avLst/>
          </a:prstGeom>
          <a:solidFill>
            <a:srgbClr val="13D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ângulo 8">
            <a:extLst>
              <a:ext uri="{FF2B5EF4-FFF2-40B4-BE49-F238E27FC236}">
                <a16:creationId xmlns:a16="http://schemas.microsoft.com/office/drawing/2014/main" id="{1E71E735-B918-0C88-FD6C-7553C1AC73D0}"/>
              </a:ext>
            </a:extLst>
          </p:cNvPr>
          <p:cNvSpPr/>
          <p:nvPr userDrawn="1"/>
        </p:nvSpPr>
        <p:spPr>
          <a:xfrm>
            <a:off x="1588697" y="1666695"/>
            <a:ext cx="10180467" cy="3355676"/>
          </a:xfrm>
          <a:prstGeom prst="rect">
            <a:avLst/>
          </a:prstGeom>
          <a:solidFill>
            <a:srgbClr val="02216E"/>
          </a:solidFill>
          <a:ln w="3810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ubtitle 2">
            <a:extLst>
              <a:ext uri="{FF2B5EF4-FFF2-40B4-BE49-F238E27FC236}">
                <a16:creationId xmlns:a16="http://schemas.microsoft.com/office/drawing/2014/main" id="{3AF2A3E0-A87D-9BD3-C532-F5CBA97B215D}"/>
              </a:ext>
            </a:extLst>
          </p:cNvPr>
          <p:cNvSpPr>
            <a:spLocks noGrp="1"/>
          </p:cNvSpPr>
          <p:nvPr>
            <p:ph type="subTitle" idx="1" hasCustomPrompt="1"/>
          </p:nvPr>
        </p:nvSpPr>
        <p:spPr>
          <a:xfrm>
            <a:off x="2041283" y="4328016"/>
            <a:ext cx="3812300" cy="323852"/>
          </a:xfrm>
          <a:ln>
            <a:noFill/>
          </a:ln>
        </p:spPr>
        <p:txBody>
          <a:bodyPr lIns="0" tIns="0" rIns="0" bIns="0" anchor="ctr" anchorCtr="0">
            <a:noAutofit/>
          </a:bodyPr>
          <a:lstStyle>
            <a:lvl1pPr marL="0" indent="0" algn="l">
              <a:lnSpc>
                <a:spcPct val="90000"/>
              </a:lnSpc>
              <a:spcBef>
                <a:spcPts val="0"/>
              </a:spcBef>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a:t>
            </a:r>
          </a:p>
        </p:txBody>
      </p:sp>
      <p:sp>
        <p:nvSpPr>
          <p:cNvPr id="14" name="Text Placeholder 20">
            <a:extLst>
              <a:ext uri="{FF2B5EF4-FFF2-40B4-BE49-F238E27FC236}">
                <a16:creationId xmlns:a16="http://schemas.microsoft.com/office/drawing/2014/main" id="{FA524AA4-2F34-E7C0-51DE-C2B5D3B97F5C}"/>
              </a:ext>
            </a:extLst>
          </p:cNvPr>
          <p:cNvSpPr>
            <a:spLocks noGrp="1"/>
          </p:cNvSpPr>
          <p:nvPr>
            <p:ph type="body" sz="quarter" idx="11" hasCustomPrompt="1"/>
          </p:nvPr>
        </p:nvSpPr>
        <p:spPr>
          <a:xfrm>
            <a:off x="9458324" y="4328016"/>
            <a:ext cx="1895475"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a:t>October 12, 2022</a:t>
            </a:r>
          </a:p>
        </p:txBody>
      </p:sp>
      <p:sp>
        <p:nvSpPr>
          <p:cNvPr id="15" name="Text Placeholder 31">
            <a:extLst>
              <a:ext uri="{FF2B5EF4-FFF2-40B4-BE49-F238E27FC236}">
                <a16:creationId xmlns:a16="http://schemas.microsoft.com/office/drawing/2014/main" id="{072C6E5E-133E-D074-68CB-3DAFC47AA6CF}"/>
              </a:ext>
            </a:extLst>
          </p:cNvPr>
          <p:cNvSpPr>
            <a:spLocks noGrp="1"/>
          </p:cNvSpPr>
          <p:nvPr>
            <p:ph type="body" sz="quarter" idx="12" hasCustomPrompt="1"/>
          </p:nvPr>
        </p:nvSpPr>
        <p:spPr>
          <a:xfrm>
            <a:off x="2041283" y="2113333"/>
            <a:ext cx="9312517" cy="591767"/>
          </a:xfrm>
        </p:spPr>
        <p:txBody>
          <a:bodyPr lIns="0" tIns="0" rIns="0" bIns="0" anchor="t">
            <a:noAutofit/>
          </a:bodyPr>
          <a:lstStyle>
            <a:lvl1pPr marL="0" indent="0">
              <a:lnSpc>
                <a:spcPct val="90000"/>
              </a:lnSpc>
              <a:spcBef>
                <a:spcPts val="0"/>
              </a:spcBef>
              <a:buNone/>
              <a:defRPr sz="2800">
                <a:solidFill>
                  <a:srgbClr val="13D0FF"/>
                </a:solidFill>
                <a:latin typeface="+mj-lt"/>
              </a:defRPr>
            </a:lvl1pPr>
          </a:lstStyle>
          <a:p>
            <a:pPr lvl="0"/>
            <a:r>
              <a:rPr lang="en-US"/>
              <a:t>Project name</a:t>
            </a:r>
          </a:p>
          <a:p>
            <a:pPr lvl="0"/>
            <a:endParaRPr lang="en-US"/>
          </a:p>
        </p:txBody>
      </p:sp>
      <p:sp>
        <p:nvSpPr>
          <p:cNvPr id="18" name="Text Placeholder 31">
            <a:extLst>
              <a:ext uri="{FF2B5EF4-FFF2-40B4-BE49-F238E27FC236}">
                <a16:creationId xmlns:a16="http://schemas.microsoft.com/office/drawing/2014/main" id="{2D0F8FFC-ED2E-C9D0-5BF0-66A662F55E9D}"/>
              </a:ext>
            </a:extLst>
          </p:cNvPr>
          <p:cNvSpPr>
            <a:spLocks noGrp="1"/>
          </p:cNvSpPr>
          <p:nvPr>
            <p:ph type="body" sz="quarter" idx="13" hasCustomPrompt="1"/>
          </p:nvPr>
        </p:nvSpPr>
        <p:spPr>
          <a:xfrm>
            <a:off x="2041283" y="2922958"/>
            <a:ext cx="9312517" cy="591767"/>
          </a:xfrm>
        </p:spPr>
        <p:txBody>
          <a:bodyPr lIns="0" tIns="0" rIns="0" bIns="0" anchor="t">
            <a:noAutofit/>
          </a:bodyPr>
          <a:lstStyle>
            <a:lvl1pPr marL="0" indent="0">
              <a:lnSpc>
                <a:spcPct val="90000"/>
              </a:lnSpc>
              <a:spcBef>
                <a:spcPts val="0"/>
              </a:spcBef>
              <a:buNone/>
              <a:defRPr sz="1800">
                <a:solidFill>
                  <a:schemeClr val="bg1"/>
                </a:solidFill>
                <a:latin typeface="+mj-lt"/>
              </a:defRPr>
            </a:lvl1pPr>
          </a:lstStyle>
          <a:p>
            <a:pPr lvl="0"/>
            <a:r>
              <a:rPr lang="en-US"/>
              <a:t>Presented to [ customer name</a:t>
            </a:r>
          </a:p>
        </p:txBody>
      </p:sp>
      <p:sp>
        <p:nvSpPr>
          <p:cNvPr id="23" name="Text Placeholder 20">
            <a:extLst>
              <a:ext uri="{FF2B5EF4-FFF2-40B4-BE49-F238E27FC236}">
                <a16:creationId xmlns:a16="http://schemas.microsoft.com/office/drawing/2014/main" id="{CE746141-F069-76FA-FBCB-9B9B95C5E631}"/>
              </a:ext>
            </a:extLst>
          </p:cNvPr>
          <p:cNvSpPr>
            <a:spLocks noGrp="1"/>
          </p:cNvSpPr>
          <p:nvPr>
            <p:ph type="body" sz="quarter" idx="14" hasCustomPrompt="1"/>
          </p:nvPr>
        </p:nvSpPr>
        <p:spPr>
          <a:xfrm>
            <a:off x="6137650" y="4333695"/>
            <a:ext cx="3036607" cy="323852"/>
          </a:xfrm>
        </p:spPr>
        <p:txBody>
          <a:bodyPr lIns="0" tIns="0" rIns="0" bIns="0" anchor="ctr" anchorCtr="0">
            <a:noAutofit/>
          </a:bodyPr>
          <a:lstStyle>
            <a:lvl1pPr marL="0" indent="0" algn="r">
              <a:buNone/>
              <a:defRPr sz="1400">
                <a:solidFill>
                  <a:schemeClr val="bg1"/>
                </a:solidFill>
                <a:latin typeface="+mj-lt"/>
              </a:defRPr>
            </a:lvl1pPr>
          </a:lstStyle>
          <a:p>
            <a:pPr lvl="0"/>
            <a:r>
              <a:rPr lang="en-US"/>
              <a:t>VG Department</a:t>
            </a:r>
          </a:p>
        </p:txBody>
      </p:sp>
      <p:pic>
        <p:nvPicPr>
          <p:cNvPr id="3" name="Graphic 2">
            <a:extLst>
              <a:ext uri="{FF2B5EF4-FFF2-40B4-BE49-F238E27FC236}">
                <a16:creationId xmlns:a16="http://schemas.microsoft.com/office/drawing/2014/main" id="{323CDE35-B7A5-5BF0-1028-3AD00D79A7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spTree>
    <p:extLst>
      <p:ext uri="{BB962C8B-B14F-4D97-AF65-F5344CB8AC3E}">
        <p14:creationId xmlns:p14="http://schemas.microsoft.com/office/powerpoint/2010/main" val="1417523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F0BC789-4455-3A0F-6B7B-8ADB80580203}"/>
              </a:ext>
            </a:extLst>
          </p:cNvPr>
          <p:cNvSpPr>
            <a:spLocks noGrp="1"/>
          </p:cNvSpPr>
          <p:nvPr>
            <p:ph type="ctrTitle" hasCustomPrompt="1"/>
          </p:nvPr>
        </p:nvSpPr>
        <p:spPr>
          <a:xfrm>
            <a:off x="1042416" y="2197894"/>
            <a:ext cx="9144000" cy="1231106"/>
          </a:xfrm>
        </p:spPr>
        <p:txBody>
          <a:bodyPr anchor="b" anchorCtr="0">
            <a:spAutoFit/>
          </a:bodyPr>
          <a:lstStyle>
            <a:lvl1pPr algn="l">
              <a:defRPr sz="8000" b="1">
                <a:solidFill>
                  <a:schemeClr val="bg1"/>
                </a:solidFill>
                <a:latin typeface="+mj-lt"/>
                <a:cs typeface="Mongolian Baiti" panose="03000500000000000000" pitchFamily="66" charset="0"/>
              </a:defRPr>
            </a:lvl1pPr>
          </a:lstStyle>
          <a:p>
            <a:r>
              <a:rPr lang="en-US"/>
              <a:t>Click to edit title</a:t>
            </a:r>
            <a:endParaRPr lang="en-GB"/>
          </a:p>
        </p:txBody>
      </p:sp>
      <p:sp>
        <p:nvSpPr>
          <p:cNvPr id="20" name="Text Placeholder 2">
            <a:extLst>
              <a:ext uri="{FF2B5EF4-FFF2-40B4-BE49-F238E27FC236}">
                <a16:creationId xmlns:a16="http://schemas.microsoft.com/office/drawing/2014/main" id="{39203C36-4297-5865-A8AD-DEF9419A8DF1}"/>
              </a:ext>
            </a:extLst>
          </p:cNvPr>
          <p:cNvSpPr>
            <a:spLocks noGrp="1"/>
          </p:cNvSpPr>
          <p:nvPr>
            <p:ph type="body" idx="1" hasCustomPrompt="1"/>
          </p:nvPr>
        </p:nvSpPr>
        <p:spPr>
          <a:xfrm>
            <a:off x="1042416" y="3523772"/>
            <a:ext cx="9144000" cy="604781"/>
          </a:xfrm>
        </p:spPr>
        <p:txBody>
          <a:bodyPr>
            <a:spAutoFit/>
          </a:bodyPr>
          <a:lstStyle>
            <a:lvl1pPr marL="0" indent="0">
              <a:buNone/>
              <a:defRPr sz="36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grpSp>
        <p:nvGrpSpPr>
          <p:cNvPr id="2" name="Group 1">
            <a:extLst>
              <a:ext uri="{FF2B5EF4-FFF2-40B4-BE49-F238E27FC236}">
                <a16:creationId xmlns:a16="http://schemas.microsoft.com/office/drawing/2014/main" id="{CD3E375D-9DB6-749C-8756-5848CEFC1ED0}"/>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82081C43-52A2-FE9A-4D92-2CBCDD94F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5C6BA1EF-8F2C-F9CC-C0CC-1F593730F9A8}"/>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AC4C814C-B41A-6083-4F40-72387099CB8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ValGenesis, Inc. Confidential and proprietary. Do not distribute.</a:t>
              </a:r>
            </a:p>
          </p:txBody>
        </p:sp>
      </p:grpSp>
      <p:sp>
        <p:nvSpPr>
          <p:cNvPr id="7" name="Marcador de Posição do Número do Diapositivo 5">
            <a:extLst>
              <a:ext uri="{FF2B5EF4-FFF2-40B4-BE49-F238E27FC236}">
                <a16:creationId xmlns:a16="http://schemas.microsoft.com/office/drawing/2014/main" id="{EE0C4582-8347-0F11-0F08-F2B12793FD7C}"/>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spTree>
    <p:extLst>
      <p:ext uri="{BB962C8B-B14F-4D97-AF65-F5344CB8AC3E}">
        <p14:creationId xmlns:p14="http://schemas.microsoft.com/office/powerpoint/2010/main" val="20712940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95562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751B-10C3-F08C-9B91-557C89E31C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4D04D-148D-4646-3CA5-D7423071DA81}"/>
              </a:ext>
            </a:extLst>
          </p:cNvPr>
          <p:cNvSpPr>
            <a:spLocks noGrp="1"/>
          </p:cNvSpPr>
          <p:nvPr>
            <p:ph type="dt" sz="half" idx="10"/>
          </p:nvPr>
        </p:nvSpPr>
        <p:spPr/>
        <p:txBody>
          <a:bodyPr/>
          <a:lstStyle/>
          <a:p>
            <a:fld id="{3EF8EC6D-770A-44ED-9D5A-B711FA00A102}" type="datetimeFigureOut">
              <a:rPr lang="en-GB" smtClean="0"/>
              <a:t>30/07/2024</a:t>
            </a:fld>
            <a:endParaRPr lang="en-GB"/>
          </a:p>
        </p:txBody>
      </p:sp>
      <p:sp>
        <p:nvSpPr>
          <p:cNvPr id="4" name="Footer Placeholder 3">
            <a:extLst>
              <a:ext uri="{FF2B5EF4-FFF2-40B4-BE49-F238E27FC236}">
                <a16:creationId xmlns:a16="http://schemas.microsoft.com/office/drawing/2014/main" id="{B1BB7BC1-B148-2849-26C2-678B3F00FA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374FA9-1B6D-7FF5-A03E-F7865AAAF41A}"/>
              </a:ext>
            </a:extLst>
          </p:cNvPr>
          <p:cNvSpPr>
            <a:spLocks noGrp="1"/>
          </p:cNvSpPr>
          <p:nvPr>
            <p:ph type="sldNum" sz="quarter" idx="12"/>
          </p:nvPr>
        </p:nvSpPr>
        <p:spPr/>
        <p:txBody>
          <a:bodyPr/>
          <a:lstStyle/>
          <a:p>
            <a:fld id="{89E30E6C-54B5-480C-850E-DCABFCA871E2}" type="slidenum">
              <a:rPr lang="en-GB" smtClean="0"/>
              <a:t>‹#›</a:t>
            </a:fld>
            <a:endParaRPr lang="en-GB"/>
          </a:p>
        </p:txBody>
      </p:sp>
    </p:spTree>
    <p:extLst>
      <p:ext uri="{BB962C8B-B14F-4D97-AF65-F5344CB8AC3E}">
        <p14:creationId xmlns:p14="http://schemas.microsoft.com/office/powerpoint/2010/main" val="3091465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683479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1118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190940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3230859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chemeClr val="bg1"/>
        </a:solidFill>
        <a:effectLst/>
      </p:bgPr>
    </p:bg>
    <p:spTree>
      <p:nvGrpSpPr>
        <p:cNvPr id="1" name=""/>
        <p:cNvGrpSpPr/>
        <p:nvPr/>
      </p:nvGrpSpPr>
      <p:grpSpPr>
        <a:xfrm>
          <a:off x="0" y="0"/>
          <a:ext cx="0" cy="0"/>
          <a:chOff x="0" y="0"/>
          <a:chExt cx="0" cy="0"/>
        </a:xfrm>
      </p:grpSpPr>
      <p:sp>
        <p:nvSpPr>
          <p:cNvPr id="15" name="Retângulo 1">
            <a:extLst>
              <a:ext uri="{FF2B5EF4-FFF2-40B4-BE49-F238E27FC236}">
                <a16:creationId xmlns:a16="http://schemas.microsoft.com/office/drawing/2014/main" id="{254425E2-0F46-423E-9C28-F3CA3B2669AB}"/>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arcador de Posição do Número do Diapositivo 5">
            <a:extLst>
              <a:ext uri="{FF2B5EF4-FFF2-40B4-BE49-F238E27FC236}">
                <a16:creationId xmlns:a16="http://schemas.microsoft.com/office/drawing/2014/main" id="{D4115A0C-BD28-E1DD-7D8B-72E224B6E1D0}"/>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6" name="Group 5">
            <a:extLst>
              <a:ext uri="{FF2B5EF4-FFF2-40B4-BE49-F238E27FC236}">
                <a16:creationId xmlns:a16="http://schemas.microsoft.com/office/drawing/2014/main" id="{1F6C12AC-EAE7-A5E4-6F13-0A8C9C93BF6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6F5F2422-1CE2-E5A6-E0A7-39BF73BF1B99}"/>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DB1BF369-B421-0498-AA06-A816D4D093D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9" name="Graphic 8">
              <a:extLst>
                <a:ext uri="{FF2B5EF4-FFF2-40B4-BE49-F238E27FC236}">
                  <a16:creationId xmlns:a16="http://schemas.microsoft.com/office/drawing/2014/main" id="{4610D424-E80A-1E48-1367-A2D8453CE3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0" name="Title 1">
            <a:extLst>
              <a:ext uri="{FF2B5EF4-FFF2-40B4-BE49-F238E27FC236}">
                <a16:creationId xmlns:a16="http://schemas.microsoft.com/office/drawing/2014/main" id="{CEB369AF-CAB8-BEA6-5EA2-0B553F37516A}"/>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8" name="Isosceles Triangle 17">
            <a:extLst>
              <a:ext uri="{FF2B5EF4-FFF2-40B4-BE49-F238E27FC236}">
                <a16:creationId xmlns:a16="http://schemas.microsoft.com/office/drawing/2014/main" id="{08C2852C-F6A0-2CD8-EA03-374E58E1B0D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arcador de Posição de Conteúdo 2">
            <a:extLst>
              <a:ext uri="{FF2B5EF4-FFF2-40B4-BE49-F238E27FC236}">
                <a16:creationId xmlns:a16="http://schemas.microsoft.com/office/drawing/2014/main" id="{28283A23-9E28-8384-62AD-A8B62C5991C3}"/>
              </a:ext>
            </a:extLst>
          </p:cNvPr>
          <p:cNvSpPr>
            <a:spLocks noGrp="1"/>
          </p:cNvSpPr>
          <p:nvPr>
            <p:ph sz="half" idx="16"/>
          </p:nvPr>
        </p:nvSpPr>
        <p:spPr>
          <a:xfrm>
            <a:off x="745693"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0" name="Marcador de Posição de Conteúdo 2">
            <a:extLst>
              <a:ext uri="{FF2B5EF4-FFF2-40B4-BE49-F238E27FC236}">
                <a16:creationId xmlns:a16="http://schemas.microsoft.com/office/drawing/2014/main" id="{C8EB3BB4-B911-CCB3-13B5-DEC66A0A4A77}"/>
              </a:ext>
            </a:extLst>
          </p:cNvPr>
          <p:cNvSpPr>
            <a:spLocks noGrp="1"/>
          </p:cNvSpPr>
          <p:nvPr>
            <p:ph sz="half" idx="17"/>
          </p:nvPr>
        </p:nvSpPr>
        <p:spPr>
          <a:xfrm>
            <a:off x="4418076"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1" name="Marcador de Posição de Conteúdo 2">
            <a:extLst>
              <a:ext uri="{FF2B5EF4-FFF2-40B4-BE49-F238E27FC236}">
                <a16:creationId xmlns:a16="http://schemas.microsoft.com/office/drawing/2014/main" id="{E1CD104E-D65E-198B-4BC1-4BC1A3425E3C}"/>
              </a:ext>
            </a:extLst>
          </p:cNvPr>
          <p:cNvSpPr>
            <a:spLocks noGrp="1"/>
          </p:cNvSpPr>
          <p:nvPr>
            <p:ph sz="half" idx="18"/>
          </p:nvPr>
        </p:nvSpPr>
        <p:spPr>
          <a:xfrm>
            <a:off x="8090459" y="1371600"/>
            <a:ext cx="3355848" cy="459105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2938083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s with Subhea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812771E-5DDD-092B-38DE-3FC4BDE23052}"/>
              </a:ext>
            </a:extLst>
          </p:cNvPr>
          <p:cNvSpPr>
            <a:spLocks noGrp="1"/>
          </p:cNvSpPr>
          <p:nvPr>
            <p:ph type="body" idx="1"/>
          </p:nvPr>
        </p:nvSpPr>
        <p:spPr>
          <a:xfrm>
            <a:off x="734559" y="1371600"/>
            <a:ext cx="3366981"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15CB7598-9A8C-2D3E-185A-ED21E3E30D16}"/>
              </a:ext>
            </a:extLst>
          </p:cNvPr>
          <p:cNvSpPr>
            <a:spLocks noGrp="1"/>
          </p:cNvSpPr>
          <p:nvPr>
            <p:ph type="body" sz="quarter" idx="3"/>
          </p:nvPr>
        </p:nvSpPr>
        <p:spPr>
          <a:xfrm>
            <a:off x="8090459"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4">
            <a:extLst>
              <a:ext uri="{FF2B5EF4-FFF2-40B4-BE49-F238E27FC236}">
                <a16:creationId xmlns:a16="http://schemas.microsoft.com/office/drawing/2014/main" id="{C564A569-95DA-257F-552C-029173E4988A}"/>
              </a:ext>
            </a:extLst>
          </p:cNvPr>
          <p:cNvSpPr>
            <a:spLocks noGrp="1"/>
          </p:cNvSpPr>
          <p:nvPr>
            <p:ph type="body" sz="quarter" idx="15"/>
          </p:nvPr>
        </p:nvSpPr>
        <p:spPr>
          <a:xfrm>
            <a:off x="4418075" y="1371600"/>
            <a:ext cx="3355848" cy="701731"/>
          </a:xfrm>
        </p:spPr>
        <p:txBody>
          <a:bodyPr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Marcador de Posição de Conteúdo 2">
            <a:extLst>
              <a:ext uri="{FF2B5EF4-FFF2-40B4-BE49-F238E27FC236}">
                <a16:creationId xmlns:a16="http://schemas.microsoft.com/office/drawing/2014/main" id="{FD27EE4B-782E-19FC-F4E3-ADCABAF6DAF9}"/>
              </a:ext>
            </a:extLst>
          </p:cNvPr>
          <p:cNvSpPr>
            <a:spLocks noGrp="1"/>
          </p:cNvSpPr>
          <p:nvPr>
            <p:ph sz="half" idx="16"/>
          </p:nvPr>
        </p:nvSpPr>
        <p:spPr>
          <a:xfrm>
            <a:off x="745693"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1" name="Marcador de Posição de Conteúdo 2">
            <a:extLst>
              <a:ext uri="{FF2B5EF4-FFF2-40B4-BE49-F238E27FC236}">
                <a16:creationId xmlns:a16="http://schemas.microsoft.com/office/drawing/2014/main" id="{F8EAD3BE-5AC1-51B4-F345-BD942F75A345}"/>
              </a:ext>
            </a:extLst>
          </p:cNvPr>
          <p:cNvSpPr>
            <a:spLocks noGrp="1"/>
          </p:cNvSpPr>
          <p:nvPr>
            <p:ph sz="half" idx="17"/>
          </p:nvPr>
        </p:nvSpPr>
        <p:spPr>
          <a:xfrm>
            <a:off x="4418076"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32" name="Marcador de Posição de Conteúdo 2">
            <a:extLst>
              <a:ext uri="{FF2B5EF4-FFF2-40B4-BE49-F238E27FC236}">
                <a16:creationId xmlns:a16="http://schemas.microsoft.com/office/drawing/2014/main" id="{78278F45-6A16-34CE-0A8B-69BF7F675F97}"/>
              </a:ext>
            </a:extLst>
          </p:cNvPr>
          <p:cNvSpPr>
            <a:spLocks noGrp="1"/>
          </p:cNvSpPr>
          <p:nvPr>
            <p:ph sz="half" idx="18"/>
          </p:nvPr>
        </p:nvSpPr>
        <p:spPr>
          <a:xfrm>
            <a:off x="8090459" y="2299854"/>
            <a:ext cx="3355848" cy="3643871"/>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18" name="Retângulo 1">
            <a:extLst>
              <a:ext uri="{FF2B5EF4-FFF2-40B4-BE49-F238E27FC236}">
                <a16:creationId xmlns:a16="http://schemas.microsoft.com/office/drawing/2014/main" id="{E1FDDB2D-5F5F-5F40-77E3-631F476DCB99}"/>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arcador de Posição do Número do Diapositivo 5">
            <a:extLst>
              <a:ext uri="{FF2B5EF4-FFF2-40B4-BE49-F238E27FC236}">
                <a16:creationId xmlns:a16="http://schemas.microsoft.com/office/drawing/2014/main" id="{7B4590F5-0546-F42F-F3BC-2B2C6886F206}"/>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A65701F3-5B96-24A5-9595-EBAA20E84A6E}"/>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3" name="Isosceles Triangle 2">
            <a:extLst>
              <a:ext uri="{FF2B5EF4-FFF2-40B4-BE49-F238E27FC236}">
                <a16:creationId xmlns:a16="http://schemas.microsoft.com/office/drawing/2014/main" id="{7B4509F3-89A1-C4D6-9FCD-840D262022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44DF6D4-C3E8-A4C3-0976-EE6E3AD7AEEB}"/>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0FDFEDAB-CAA0-FC16-0A4F-FAED663BD4F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59111810-D363-8B72-7DC8-ACB582423DB7}"/>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21" name="Graphic 20">
              <a:extLst>
                <a:ext uri="{FF2B5EF4-FFF2-40B4-BE49-F238E27FC236}">
                  <a16:creationId xmlns:a16="http://schemas.microsoft.com/office/drawing/2014/main" id="{8ABD52FB-C4B5-DE53-29FA-909D891FC8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1174559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umn &amp; Large Image">
    <p:bg>
      <p:bgPr>
        <a:solidFill>
          <a:schemeClr val="bg1"/>
        </a:solidFill>
        <a:effectLst/>
      </p:bgPr>
    </p:bg>
    <p:spTree>
      <p:nvGrpSpPr>
        <p:cNvPr id="1" name=""/>
        <p:cNvGrpSpPr/>
        <p:nvPr/>
      </p:nvGrpSpPr>
      <p:grpSpPr>
        <a:xfrm>
          <a:off x="0" y="0"/>
          <a:ext cx="0" cy="0"/>
          <a:chOff x="0" y="0"/>
          <a:chExt cx="0" cy="0"/>
        </a:xfrm>
      </p:grpSpPr>
      <p:sp>
        <p:nvSpPr>
          <p:cNvPr id="21" name="Picture Placeholder 13">
            <a:extLst>
              <a:ext uri="{FF2B5EF4-FFF2-40B4-BE49-F238E27FC236}">
                <a16:creationId xmlns:a16="http://schemas.microsoft.com/office/drawing/2014/main" id="{5A8D6956-C761-3F19-D334-EBFAF29E6C0F}"/>
              </a:ext>
            </a:extLst>
          </p:cNvPr>
          <p:cNvSpPr>
            <a:spLocks noGrp="1"/>
          </p:cNvSpPr>
          <p:nvPr>
            <p:ph type="pic" sz="quarter" idx="13"/>
          </p:nvPr>
        </p:nvSpPr>
        <p:spPr>
          <a:xfrm>
            <a:off x="6190734" y="-2"/>
            <a:ext cx="6001266" cy="6858000"/>
          </a:xfrm>
          <a:solidFill>
            <a:schemeClr val="bg1">
              <a:lumMod val="95000"/>
            </a:schemeClr>
          </a:solidFill>
        </p:spPr>
        <p:txBody>
          <a:bodyPr anchor="ctr">
            <a:normAutofit/>
          </a:bodyPr>
          <a:lstStyle>
            <a:lvl1pPr algn="ctr">
              <a:defRPr sz="1600">
                <a:latin typeface="Mont-Trial Book" panose="00000400000000000000" pitchFamily="50" charset="0"/>
              </a:defRPr>
            </a:lvl1pPr>
          </a:lstStyle>
          <a:p>
            <a:endParaRPr lang="en-US"/>
          </a:p>
        </p:txBody>
      </p:sp>
      <p:sp>
        <p:nvSpPr>
          <p:cNvPr id="13" name="Retângulo 1">
            <a:extLst>
              <a:ext uri="{FF2B5EF4-FFF2-40B4-BE49-F238E27FC236}">
                <a16:creationId xmlns:a16="http://schemas.microsoft.com/office/drawing/2014/main" id="{97A25753-9B87-F81E-A94A-1E455C30580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arcador de Posição do Número do Diapositivo 5">
            <a:extLst>
              <a:ext uri="{FF2B5EF4-FFF2-40B4-BE49-F238E27FC236}">
                <a16:creationId xmlns:a16="http://schemas.microsoft.com/office/drawing/2014/main" id="{334FD416-385D-4155-C781-8380E0BA2302}"/>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1634381A-F433-6741-2FA0-BF4BF8882B2B}"/>
              </a:ext>
            </a:extLst>
          </p:cNvPr>
          <p:cNvGrpSpPr/>
          <p:nvPr userDrawn="1"/>
        </p:nvGrpSpPr>
        <p:grpSpPr>
          <a:xfrm>
            <a:off x="1082029" y="6423630"/>
            <a:ext cx="10687135" cy="434370"/>
            <a:chOff x="1082029" y="6318855"/>
            <a:chExt cx="10687135" cy="434370"/>
          </a:xfrm>
        </p:grpSpPr>
        <p:cxnSp>
          <p:nvCxnSpPr>
            <p:cNvPr id="16" name="Conexão reta 5">
              <a:extLst>
                <a:ext uri="{FF2B5EF4-FFF2-40B4-BE49-F238E27FC236}">
                  <a16:creationId xmlns:a16="http://schemas.microsoft.com/office/drawing/2014/main" id="{0C08CE4B-C013-8252-CB65-38274F38CD9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CaixaDeTexto 7">
              <a:extLst>
                <a:ext uri="{FF2B5EF4-FFF2-40B4-BE49-F238E27FC236}">
                  <a16:creationId xmlns:a16="http://schemas.microsoft.com/office/drawing/2014/main" id="{4701A538-1FAC-2FD9-AA8A-28C2EA264C13}"/>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18" name="Graphic 17">
              <a:extLst>
                <a:ext uri="{FF2B5EF4-FFF2-40B4-BE49-F238E27FC236}">
                  <a16:creationId xmlns:a16="http://schemas.microsoft.com/office/drawing/2014/main" id="{9A7A4ECC-37A5-DD29-0459-D860F8C00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9" name="Title 1">
            <a:extLst>
              <a:ext uri="{FF2B5EF4-FFF2-40B4-BE49-F238E27FC236}">
                <a16:creationId xmlns:a16="http://schemas.microsoft.com/office/drawing/2014/main" id="{04910B54-DA33-D6F4-909A-21188387FB3F}"/>
              </a:ext>
            </a:extLst>
          </p:cNvPr>
          <p:cNvSpPr>
            <a:spLocks noGrp="1"/>
          </p:cNvSpPr>
          <p:nvPr>
            <p:ph type="title"/>
          </p:nvPr>
        </p:nvSpPr>
        <p:spPr>
          <a:xfrm>
            <a:off x="731520" y="457200"/>
            <a:ext cx="512453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2" name="Marcador de Posição de Conteúdo 2">
            <a:extLst>
              <a:ext uri="{FF2B5EF4-FFF2-40B4-BE49-F238E27FC236}">
                <a16:creationId xmlns:a16="http://schemas.microsoft.com/office/drawing/2014/main" id="{86417AF0-28B9-28FF-B8E8-130751D8DFFE}"/>
              </a:ext>
            </a:extLst>
          </p:cNvPr>
          <p:cNvSpPr>
            <a:spLocks noGrp="1"/>
          </p:cNvSpPr>
          <p:nvPr>
            <p:ph sz="half" idx="16"/>
          </p:nvPr>
        </p:nvSpPr>
        <p:spPr>
          <a:xfrm>
            <a:off x="731520" y="1371600"/>
            <a:ext cx="5124530" cy="4474723"/>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3" name="Isosceles Triangle 22">
            <a:extLst>
              <a:ext uri="{FF2B5EF4-FFF2-40B4-BE49-F238E27FC236}">
                <a16:creationId xmlns:a16="http://schemas.microsoft.com/office/drawing/2014/main" id="{B3D04423-992F-697E-5E24-35055CF1976C}"/>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086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_01">
    <p:bg>
      <p:bgPr>
        <a:solidFill>
          <a:schemeClr val="accent1"/>
        </a:solidFill>
        <a:effectLst/>
      </p:bgPr>
    </p:bg>
    <p:spTree>
      <p:nvGrpSpPr>
        <p:cNvPr id="1" name=""/>
        <p:cNvGrpSpPr/>
        <p:nvPr/>
      </p:nvGrpSpPr>
      <p:grpSpPr>
        <a:xfrm>
          <a:off x="0" y="0"/>
          <a:ext cx="0" cy="0"/>
          <a:chOff x="0" y="0"/>
          <a:chExt cx="0" cy="0"/>
        </a:xfrm>
      </p:grpSpPr>
      <p:pic>
        <p:nvPicPr>
          <p:cNvPr id="13" name="Imagem 2" descr="Uma imagem com objeto de exterior, teia&#10;&#10;Descrição gerada automaticamente">
            <a:extLst>
              <a:ext uri="{FF2B5EF4-FFF2-40B4-BE49-F238E27FC236}">
                <a16:creationId xmlns:a16="http://schemas.microsoft.com/office/drawing/2014/main" id="{ED3A8C2C-487D-AE26-4EA1-27CD9AABA0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17" t="32639" r="7873" b="13505"/>
          <a:stretch/>
        </p:blipFill>
        <p:spPr>
          <a:xfrm>
            <a:off x="-1772" y="0"/>
            <a:ext cx="12192000" cy="5567124"/>
          </a:xfrm>
          <a:prstGeom prst="rect">
            <a:avLst/>
          </a:prstGeom>
        </p:spPr>
      </p:pic>
      <p:sp>
        <p:nvSpPr>
          <p:cNvPr id="12" name="Text Placeholder 2">
            <a:extLst>
              <a:ext uri="{FF2B5EF4-FFF2-40B4-BE49-F238E27FC236}">
                <a16:creationId xmlns:a16="http://schemas.microsoft.com/office/drawing/2014/main" id="{BDA9AB0C-A25B-BA4D-7B74-70E3B2A449E5}"/>
              </a:ext>
            </a:extLst>
          </p:cNvPr>
          <p:cNvSpPr>
            <a:spLocks noGrp="1"/>
          </p:cNvSpPr>
          <p:nvPr userDrawn="1">
            <p:ph type="body" idx="1" hasCustomPrompt="1"/>
          </p:nvPr>
        </p:nvSpPr>
        <p:spPr>
          <a:xfrm>
            <a:off x="2388782" y="5060559"/>
            <a:ext cx="4713560" cy="1045575"/>
          </a:xfrm>
        </p:spPr>
        <p:txBody>
          <a:bodyPr lIns="365760">
            <a:normAutofit/>
          </a:bodyPr>
          <a:lstStyle>
            <a:lvl1pPr marL="0" indent="0">
              <a:lnSpc>
                <a:spcPct val="150000"/>
              </a:lnSpc>
              <a:spcBef>
                <a:spcPts val="0"/>
              </a:spcBef>
              <a:buNone/>
              <a:defRPr sz="1400">
                <a:solidFill>
                  <a:srgbClr val="02216E"/>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sp>
        <p:nvSpPr>
          <p:cNvPr id="17" name="Text Placeholder 16">
            <a:extLst>
              <a:ext uri="{FF2B5EF4-FFF2-40B4-BE49-F238E27FC236}">
                <a16:creationId xmlns:a16="http://schemas.microsoft.com/office/drawing/2014/main" id="{163B4E76-27E6-2FB5-19FB-951A5E0509CB}"/>
              </a:ext>
            </a:extLst>
          </p:cNvPr>
          <p:cNvSpPr>
            <a:spLocks noGrp="1"/>
          </p:cNvSpPr>
          <p:nvPr>
            <p:ph type="body" sz="quarter" idx="10" hasCustomPrompt="1"/>
          </p:nvPr>
        </p:nvSpPr>
        <p:spPr>
          <a:xfrm>
            <a:off x="2388782" y="2059709"/>
            <a:ext cx="7410892" cy="2820485"/>
          </a:xfrm>
          <a:noFill/>
        </p:spPr>
        <p:txBody>
          <a:bodyPr lIns="365760" tIns="0" rIns="365760" bIns="0" anchor="t">
            <a:normAutofit/>
          </a:bodyPr>
          <a:lstStyle>
            <a:lvl1pPr marL="0" indent="0" algn="l">
              <a:lnSpc>
                <a:spcPct val="110000"/>
              </a:lnSpc>
              <a:buNone/>
              <a:defRPr sz="3200" b="1">
                <a:solidFill>
                  <a:schemeClr val="tx1"/>
                </a:solidFill>
                <a:latin typeface="+mj-lt"/>
              </a:defRPr>
            </a:lvl1pPr>
            <a:lvl2pPr>
              <a:lnSpc>
                <a:spcPct val="110000"/>
              </a:lnSpc>
              <a:defRPr>
                <a:latin typeface="+mj-lt"/>
              </a:defRPr>
            </a:lvl2pPr>
            <a:lvl3pPr>
              <a:lnSpc>
                <a:spcPct val="110000"/>
              </a:lnSpc>
              <a:defRPr>
                <a:latin typeface="+mj-lt"/>
              </a:defRPr>
            </a:lvl3pPr>
            <a:lvl4pPr>
              <a:lnSpc>
                <a:spcPct val="110000"/>
              </a:lnSpc>
              <a:defRPr>
                <a:latin typeface="+mj-lt"/>
              </a:defRPr>
            </a:lvl4pPr>
            <a:lvl5pPr>
              <a:lnSpc>
                <a:spcPct val="110000"/>
              </a:lnSpc>
              <a:defRPr>
                <a:latin typeface="+mj-lt"/>
              </a:defRPr>
            </a:lvl5pPr>
          </a:lstStyle>
          <a:p>
            <a:pPr lvl="0"/>
            <a:r>
              <a:rPr lang="en-US"/>
              <a:t>Insert quote</a:t>
            </a:r>
          </a:p>
        </p:txBody>
      </p:sp>
      <p:pic>
        <p:nvPicPr>
          <p:cNvPr id="8" name="Gráfico 7">
            <a:extLst>
              <a:ext uri="{FF2B5EF4-FFF2-40B4-BE49-F238E27FC236}">
                <a16:creationId xmlns:a16="http://schemas.microsoft.com/office/drawing/2014/main" id="{93C718E6-25E9-5E1B-C6A4-70E0B23894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693" y="2160618"/>
            <a:ext cx="1359411" cy="1105316"/>
          </a:xfrm>
          <a:prstGeom prst="rect">
            <a:avLst/>
          </a:prstGeom>
        </p:spPr>
      </p:pic>
      <p:pic>
        <p:nvPicPr>
          <p:cNvPr id="15" name="Gráfico 14">
            <a:extLst>
              <a:ext uri="{FF2B5EF4-FFF2-40B4-BE49-F238E27FC236}">
                <a16:creationId xmlns:a16="http://schemas.microsoft.com/office/drawing/2014/main" id="{7AF48498-ED52-E1D7-B119-2ECE599C84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10086896" y="2160619"/>
            <a:ext cx="1359411" cy="1105316"/>
          </a:xfrm>
          <a:prstGeom prst="rect">
            <a:avLst/>
          </a:prstGeom>
        </p:spPr>
      </p:pic>
      <p:sp>
        <p:nvSpPr>
          <p:cNvPr id="10" name="Retângulo 1">
            <a:extLst>
              <a:ext uri="{FF2B5EF4-FFF2-40B4-BE49-F238E27FC236}">
                <a16:creationId xmlns:a16="http://schemas.microsoft.com/office/drawing/2014/main" id="{5C944071-A1E7-888E-0280-B91DBA178F76}"/>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arcador de Posição do Número do Diapositivo 5">
            <a:extLst>
              <a:ext uri="{FF2B5EF4-FFF2-40B4-BE49-F238E27FC236}">
                <a16:creationId xmlns:a16="http://schemas.microsoft.com/office/drawing/2014/main" id="{0101A4F7-AAE5-8615-D8A5-982F394A752F}"/>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cxnSp>
        <p:nvCxnSpPr>
          <p:cNvPr id="29" name="Straight Connector 28">
            <a:extLst>
              <a:ext uri="{FF2B5EF4-FFF2-40B4-BE49-F238E27FC236}">
                <a16:creationId xmlns:a16="http://schemas.microsoft.com/office/drawing/2014/main" id="{D143C769-8EF6-1BC7-1E05-E124BFDBF3A4}"/>
              </a:ext>
            </a:extLst>
          </p:cNvPr>
          <p:cNvCxnSpPr>
            <a:cxnSpLocks/>
          </p:cNvCxnSpPr>
          <p:nvPr userDrawn="1"/>
        </p:nvCxnSpPr>
        <p:spPr>
          <a:xfrm flipV="1">
            <a:off x="2388782" y="0"/>
            <a:ext cx="0" cy="61061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C84BC1C-7C2A-2A8F-EB51-713B26C3935E}"/>
              </a:ext>
            </a:extLst>
          </p:cNvPr>
          <p:cNvGrpSpPr/>
          <p:nvPr userDrawn="1"/>
        </p:nvGrpSpPr>
        <p:grpSpPr>
          <a:xfrm>
            <a:off x="1082029" y="6423630"/>
            <a:ext cx="10687135" cy="434370"/>
            <a:chOff x="1082029" y="6423630"/>
            <a:chExt cx="10687135" cy="434370"/>
          </a:xfrm>
        </p:grpSpPr>
        <p:pic>
          <p:nvPicPr>
            <p:cNvPr id="3" name="Graphic 2">
              <a:extLst>
                <a:ext uri="{FF2B5EF4-FFF2-40B4-BE49-F238E27FC236}">
                  <a16:creationId xmlns:a16="http://schemas.microsoft.com/office/drawing/2014/main" id="{19825D7A-6097-42B3-02C9-77757DF4FE9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83473" y="6508940"/>
              <a:ext cx="1485691" cy="171126"/>
            </a:xfrm>
            <a:prstGeom prst="rect">
              <a:avLst/>
            </a:prstGeom>
          </p:spPr>
        </p:pic>
        <p:cxnSp>
          <p:nvCxnSpPr>
            <p:cNvPr id="4" name="Conexão reta 5">
              <a:extLst>
                <a:ext uri="{FF2B5EF4-FFF2-40B4-BE49-F238E27FC236}">
                  <a16:creationId xmlns:a16="http://schemas.microsoft.com/office/drawing/2014/main" id="{BD3276B0-156F-237B-93E6-E99FAEC5ECBB}"/>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CaixaDeTexto 7">
              <a:extLst>
                <a:ext uri="{FF2B5EF4-FFF2-40B4-BE49-F238E27FC236}">
                  <a16:creationId xmlns:a16="http://schemas.microsoft.com/office/drawing/2014/main" id="{D5E7EDD1-BCB4-BE68-C7A7-674FBB425CBD}"/>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ValGenesis, Inc. Confidential and proprietary. Do not distribute.</a:t>
              </a:r>
            </a:p>
          </p:txBody>
        </p:sp>
      </p:grpSp>
    </p:spTree>
    <p:extLst>
      <p:ext uri="{BB962C8B-B14F-4D97-AF65-F5344CB8AC3E}">
        <p14:creationId xmlns:p14="http://schemas.microsoft.com/office/powerpoint/2010/main" val="1883580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_2">
    <p:bg>
      <p:bgPr>
        <a:solidFill>
          <a:srgbClr val="02216E"/>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6E53C03-86BB-F79C-5398-22F6FDAC7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14" name="CaixaDeTexto 13">
            <a:extLst>
              <a:ext uri="{FF2B5EF4-FFF2-40B4-BE49-F238E27FC236}">
                <a16:creationId xmlns:a16="http://schemas.microsoft.com/office/drawing/2014/main" id="{46C7F139-0774-DDE4-1313-73222432E80B}"/>
              </a:ext>
            </a:extLst>
          </p:cNvPr>
          <p:cNvSpPr txBox="1"/>
          <p:nvPr userDrawn="1"/>
        </p:nvSpPr>
        <p:spPr>
          <a:xfrm>
            <a:off x="5260489" y="1810819"/>
            <a:ext cx="6078071" cy="523220"/>
          </a:xfrm>
          <a:prstGeom prst="rect">
            <a:avLst/>
          </a:prstGeom>
          <a:noFill/>
        </p:spPr>
        <p:txBody>
          <a:bodyPr wrap="square" rtlCol="0" anchor="t">
            <a:spAutoFit/>
          </a:bodyPr>
          <a:lstStyle/>
          <a:p>
            <a:pPr algn="ctr"/>
            <a:r>
              <a:rPr lang="en-US" sz="2800">
                <a:solidFill>
                  <a:schemeClr val="bg1"/>
                </a:solidFill>
                <a:latin typeface="Mont-Trial Book" panose="00000400000000000000" pitchFamily="50" charset="0"/>
              </a:rPr>
              <a:t>Quote text here</a:t>
            </a:r>
            <a:endParaRPr lang="en-GB" sz="2800">
              <a:solidFill>
                <a:schemeClr val="bg1"/>
              </a:solidFill>
              <a:latin typeface="Mont-Trial Book" panose="00000400000000000000" pitchFamily="50" charset="0"/>
            </a:endParaRPr>
          </a:p>
        </p:txBody>
      </p:sp>
      <p:sp>
        <p:nvSpPr>
          <p:cNvPr id="15" name="Retângulo 14">
            <a:extLst>
              <a:ext uri="{FF2B5EF4-FFF2-40B4-BE49-F238E27FC236}">
                <a16:creationId xmlns:a16="http://schemas.microsoft.com/office/drawing/2014/main" id="{4E509E6C-A076-C576-8FCF-99FEFC11F165}"/>
              </a:ext>
            </a:extLst>
          </p:cNvPr>
          <p:cNvSpPr/>
          <p:nvPr userDrawn="1"/>
        </p:nvSpPr>
        <p:spPr>
          <a:xfrm>
            <a:off x="5131082" y="1427744"/>
            <a:ext cx="6336884" cy="4002513"/>
          </a:xfrm>
          <a:prstGeom prst="rect">
            <a:avLst/>
          </a:prstGeom>
          <a:noFill/>
          <a:ln w="38100">
            <a:solidFill>
              <a:srgbClr val="FF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m 16">
            <a:extLst>
              <a:ext uri="{FF2B5EF4-FFF2-40B4-BE49-F238E27FC236}">
                <a16:creationId xmlns:a16="http://schemas.microsoft.com/office/drawing/2014/main" id="{4355B231-9323-2B6A-14DA-CD18E63D98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0789757" y="5308689"/>
            <a:ext cx="828501" cy="670603"/>
          </a:xfrm>
          <a:prstGeom prst="rect">
            <a:avLst/>
          </a:prstGeom>
        </p:spPr>
      </p:pic>
      <p:pic>
        <p:nvPicPr>
          <p:cNvPr id="22" name="Imagem 21">
            <a:extLst>
              <a:ext uri="{FF2B5EF4-FFF2-40B4-BE49-F238E27FC236}">
                <a16:creationId xmlns:a16="http://schemas.microsoft.com/office/drawing/2014/main" id="{7E6D5CC8-E867-41A7-6773-29734D5605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0790" y="920625"/>
            <a:ext cx="828501" cy="670603"/>
          </a:xfrm>
          <a:prstGeom prst="rect">
            <a:avLst/>
          </a:prstGeom>
        </p:spPr>
      </p:pic>
      <p:sp>
        <p:nvSpPr>
          <p:cNvPr id="23" name="Text Placeholder 2">
            <a:extLst>
              <a:ext uri="{FF2B5EF4-FFF2-40B4-BE49-F238E27FC236}">
                <a16:creationId xmlns:a16="http://schemas.microsoft.com/office/drawing/2014/main" id="{2E5DE8E8-8ED9-2567-3F74-B0F9FDE95D40}"/>
              </a:ext>
            </a:extLst>
          </p:cNvPr>
          <p:cNvSpPr>
            <a:spLocks noGrp="1"/>
          </p:cNvSpPr>
          <p:nvPr>
            <p:ph type="body" idx="1" hasCustomPrompt="1"/>
          </p:nvPr>
        </p:nvSpPr>
        <p:spPr>
          <a:xfrm>
            <a:off x="1957891" y="4071227"/>
            <a:ext cx="3044413" cy="1359030"/>
          </a:xfrm>
        </p:spPr>
        <p:txBody>
          <a:bodyPr anchor="b">
            <a:normAutofit/>
          </a:bodyPr>
          <a:lstStyle>
            <a:lvl1pPr marL="0" indent="0" algn="r">
              <a:buNone/>
              <a:defRPr sz="1400">
                <a:solidFill>
                  <a:schemeClr val="bg1"/>
                </a:solidFill>
                <a:latin typeface="Mont-Trial Book" panose="000004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a:p>
            <a:pPr lvl="0"/>
            <a:r>
              <a:rPr lang="en-US"/>
              <a:t>Title</a:t>
            </a:r>
          </a:p>
          <a:p>
            <a:pPr lvl="0"/>
            <a:r>
              <a:rPr lang="en-US"/>
              <a:t>Company</a:t>
            </a:r>
          </a:p>
        </p:txBody>
      </p:sp>
      <p:grpSp>
        <p:nvGrpSpPr>
          <p:cNvPr id="6" name="Group 5">
            <a:extLst>
              <a:ext uri="{FF2B5EF4-FFF2-40B4-BE49-F238E27FC236}">
                <a16:creationId xmlns:a16="http://schemas.microsoft.com/office/drawing/2014/main" id="{6E94FFF7-76CC-BCC1-3008-69B3B58C55BC}"/>
              </a:ext>
            </a:extLst>
          </p:cNvPr>
          <p:cNvGrpSpPr/>
          <p:nvPr userDrawn="1"/>
        </p:nvGrpSpPr>
        <p:grpSpPr>
          <a:xfrm>
            <a:off x="1082029" y="6423630"/>
            <a:ext cx="10687135" cy="434370"/>
            <a:chOff x="1082029" y="6423630"/>
            <a:chExt cx="10687135" cy="434370"/>
          </a:xfrm>
        </p:grpSpPr>
        <p:pic>
          <p:nvPicPr>
            <p:cNvPr id="7" name="Graphic 6">
              <a:extLst>
                <a:ext uri="{FF2B5EF4-FFF2-40B4-BE49-F238E27FC236}">
                  <a16:creationId xmlns:a16="http://schemas.microsoft.com/office/drawing/2014/main" id="{FAF1F1AB-DD3D-76CE-F549-819F00A20A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83473" y="6508940"/>
              <a:ext cx="1485691" cy="171126"/>
            </a:xfrm>
            <a:prstGeom prst="rect">
              <a:avLst/>
            </a:prstGeom>
          </p:spPr>
        </p:pic>
        <p:cxnSp>
          <p:nvCxnSpPr>
            <p:cNvPr id="8" name="Conexão reta 5">
              <a:extLst>
                <a:ext uri="{FF2B5EF4-FFF2-40B4-BE49-F238E27FC236}">
                  <a16:creationId xmlns:a16="http://schemas.microsoft.com/office/drawing/2014/main" id="{9139F1CE-B204-8D48-9345-9F8E30D811EF}"/>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F6C7CE58-DE5F-C379-B3CF-2FED3CF8BDE8}"/>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ValGenesis, Inc. Confidential and proprietary. Do not distribute.</a:t>
              </a:r>
            </a:p>
          </p:txBody>
        </p:sp>
      </p:grpSp>
    </p:spTree>
    <p:extLst>
      <p:ext uri="{BB962C8B-B14F-4D97-AF65-F5344CB8AC3E}">
        <p14:creationId xmlns:p14="http://schemas.microsoft.com/office/powerpoint/2010/main" val="3224884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ght Blue Page">
    <p:bg>
      <p:bgPr>
        <a:solidFill>
          <a:srgbClr val="13D0FF"/>
        </a:solidFill>
        <a:effectLst/>
      </p:bgPr>
    </p:bg>
    <p:spTree>
      <p:nvGrpSpPr>
        <p:cNvPr id="1" name=""/>
        <p:cNvGrpSpPr/>
        <p:nvPr/>
      </p:nvGrpSpPr>
      <p:grpSpPr>
        <a:xfrm>
          <a:off x="0" y="0"/>
          <a:ext cx="0" cy="0"/>
          <a:chOff x="0" y="0"/>
          <a:chExt cx="0" cy="0"/>
        </a:xfrm>
      </p:grpSpPr>
      <p:sp>
        <p:nvSpPr>
          <p:cNvPr id="11" name="Marcador de Posição do Número do Diapositivo 5">
            <a:extLst>
              <a:ext uri="{FF2B5EF4-FFF2-40B4-BE49-F238E27FC236}">
                <a16:creationId xmlns:a16="http://schemas.microsoft.com/office/drawing/2014/main" id="{17F88DD7-4E5B-E601-7AFB-9835C263189E}"/>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chemeClr val="bg1"/>
                </a:solidFill>
                <a:latin typeface="+mj-lt"/>
              </a:rPr>
              <a:pPr algn="ctr"/>
              <a:t>‹#›</a:t>
            </a:fld>
            <a:endParaRPr lang="en-GB" sz="1400">
              <a:solidFill>
                <a:schemeClr val="bg1"/>
              </a:solidFill>
              <a:latin typeface="+mj-lt"/>
            </a:endParaRPr>
          </a:p>
        </p:txBody>
      </p:sp>
      <p:grpSp>
        <p:nvGrpSpPr>
          <p:cNvPr id="2" name="Group 1">
            <a:extLst>
              <a:ext uri="{FF2B5EF4-FFF2-40B4-BE49-F238E27FC236}">
                <a16:creationId xmlns:a16="http://schemas.microsoft.com/office/drawing/2014/main" id="{46C03DA0-A252-55D0-B17B-6BAF98591F1D}"/>
              </a:ext>
            </a:extLst>
          </p:cNvPr>
          <p:cNvGrpSpPr/>
          <p:nvPr userDrawn="1"/>
        </p:nvGrpSpPr>
        <p:grpSpPr>
          <a:xfrm>
            <a:off x="1082029" y="6423630"/>
            <a:ext cx="10687135" cy="434370"/>
            <a:chOff x="1082029" y="6423630"/>
            <a:chExt cx="10687135" cy="434370"/>
          </a:xfrm>
        </p:grpSpPr>
        <p:pic>
          <p:nvPicPr>
            <p:cNvPr id="4" name="Graphic 3">
              <a:extLst>
                <a:ext uri="{FF2B5EF4-FFF2-40B4-BE49-F238E27FC236}">
                  <a16:creationId xmlns:a16="http://schemas.microsoft.com/office/drawing/2014/main" id="{46468A70-4442-21EA-DAC4-E24EDD0643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5" name="Conexão reta 5">
              <a:extLst>
                <a:ext uri="{FF2B5EF4-FFF2-40B4-BE49-F238E27FC236}">
                  <a16:creationId xmlns:a16="http://schemas.microsoft.com/office/drawing/2014/main" id="{B6AB96C6-A69E-41E2-62DB-46C7D1CD5489}"/>
                </a:ext>
              </a:extLst>
            </p:cNvPr>
            <p:cNvCxnSpPr>
              <a:cxnSpLocks/>
            </p:cNvCxnSpPr>
            <p:nvPr userDrawn="1"/>
          </p:nvCxnSpPr>
          <p:spPr>
            <a:xfrm>
              <a:off x="10131103" y="6423630"/>
              <a:ext cx="0" cy="43437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CaixaDeTexto 7">
              <a:extLst>
                <a:ext uri="{FF2B5EF4-FFF2-40B4-BE49-F238E27FC236}">
                  <a16:creationId xmlns:a16="http://schemas.microsoft.com/office/drawing/2014/main" id="{29F8C09C-3319-07B0-AA0A-5E57154A89B6}"/>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bg1"/>
                  </a:solidFill>
                  <a:latin typeface="+mn-lt"/>
                </a:rPr>
                <a:t>Copyright ValGenesis, Inc. Confidential and proprietary. Do not distribute.</a:t>
              </a:r>
            </a:p>
          </p:txBody>
        </p:sp>
      </p:grpSp>
    </p:spTree>
    <p:extLst>
      <p:ext uri="{BB962C8B-B14F-4D97-AF65-F5344CB8AC3E}">
        <p14:creationId xmlns:p14="http://schemas.microsoft.com/office/powerpoint/2010/main" val="397792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bg>
      <p:bgPr>
        <a:solidFill>
          <a:schemeClr val="bg1"/>
        </a:solidFill>
        <a:effectLst/>
      </p:bgPr>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25E2C8E-E0E7-AD39-66FC-1E29132B1DF9}"/>
              </a:ext>
            </a:extLst>
          </p:cNvPr>
          <p:cNvSpPr>
            <a:spLocks noGrp="1"/>
          </p:cNvSpPr>
          <p:nvPr>
            <p:ph sz="half" idx="10"/>
          </p:nvPr>
        </p:nvSpPr>
        <p:spPr>
          <a:xfrm>
            <a:off x="731520" y="1371600"/>
            <a:ext cx="10698480" cy="4351338"/>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tângulo 1">
            <a:extLst>
              <a:ext uri="{FF2B5EF4-FFF2-40B4-BE49-F238E27FC236}">
                <a16:creationId xmlns:a16="http://schemas.microsoft.com/office/drawing/2014/main" id="{64CD6504-6BFC-98BD-C78C-A08FCD3FF15C}"/>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arcador de Posição do Número do Diapositivo 5">
            <a:extLst>
              <a:ext uri="{FF2B5EF4-FFF2-40B4-BE49-F238E27FC236}">
                <a16:creationId xmlns:a16="http://schemas.microsoft.com/office/drawing/2014/main" id="{4C508180-7F3C-B96C-BDA8-BEDDC4FF16D8}"/>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10" name="Title 1">
            <a:extLst>
              <a:ext uri="{FF2B5EF4-FFF2-40B4-BE49-F238E27FC236}">
                <a16:creationId xmlns:a16="http://schemas.microsoft.com/office/drawing/2014/main" id="{F169B1B2-0FC1-ABB3-0E8F-02A11992D72B}"/>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 name="Isosceles Triangle 1">
            <a:extLst>
              <a:ext uri="{FF2B5EF4-FFF2-40B4-BE49-F238E27FC236}">
                <a16:creationId xmlns:a16="http://schemas.microsoft.com/office/drawing/2014/main" id="{0216DEDA-2F98-F404-A2EC-F2C63AC5BA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AC64D91-6A4B-9A54-C0A8-8179E3F07B46}"/>
              </a:ext>
            </a:extLst>
          </p:cNvPr>
          <p:cNvGrpSpPr/>
          <p:nvPr userDrawn="1"/>
        </p:nvGrpSpPr>
        <p:grpSpPr>
          <a:xfrm>
            <a:off x="1082029" y="6423630"/>
            <a:ext cx="10687135" cy="434370"/>
            <a:chOff x="1082029" y="6318855"/>
            <a:chExt cx="10687135" cy="434370"/>
          </a:xfrm>
        </p:grpSpPr>
        <p:cxnSp>
          <p:nvCxnSpPr>
            <p:cNvPr id="12" name="Conexão reta 5">
              <a:extLst>
                <a:ext uri="{FF2B5EF4-FFF2-40B4-BE49-F238E27FC236}">
                  <a16:creationId xmlns:a16="http://schemas.microsoft.com/office/drawing/2014/main" id="{CDD25756-075B-88B5-B0C9-021B290010A6}"/>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3" name="CaixaDeTexto 7">
              <a:extLst>
                <a:ext uri="{FF2B5EF4-FFF2-40B4-BE49-F238E27FC236}">
                  <a16:creationId xmlns:a16="http://schemas.microsoft.com/office/drawing/2014/main" id="{141F5248-98CF-051B-90E6-A608270D93E0}"/>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4" name="Graphic 13">
              <a:extLst>
                <a:ext uri="{FF2B5EF4-FFF2-40B4-BE49-F238E27FC236}">
                  <a16:creationId xmlns:a16="http://schemas.microsoft.com/office/drawing/2014/main" id="{03C319DA-CE95-A66A-C922-DEC623913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3606157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rk Blue Page">
    <p:bg>
      <p:bgPr>
        <a:solidFill>
          <a:schemeClr val="tx1"/>
        </a:solidFill>
        <a:effectLst/>
      </p:bgPr>
    </p:bg>
    <p:spTree>
      <p:nvGrpSpPr>
        <p:cNvPr id="1" name=""/>
        <p:cNvGrpSpPr/>
        <p:nvPr/>
      </p:nvGrpSpPr>
      <p:grpSpPr>
        <a:xfrm>
          <a:off x="0" y="0"/>
          <a:ext cx="0" cy="0"/>
          <a:chOff x="0" y="0"/>
          <a:chExt cx="0" cy="0"/>
        </a:xfrm>
      </p:grpSpPr>
      <p:sp>
        <p:nvSpPr>
          <p:cNvPr id="2" name="Marcador de Posição do Número do Diapositivo 5">
            <a:extLst>
              <a:ext uri="{FF2B5EF4-FFF2-40B4-BE49-F238E27FC236}">
                <a16:creationId xmlns:a16="http://schemas.microsoft.com/office/drawing/2014/main" id="{419AED84-260C-97C0-6C3E-49587F8442A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4" name="Group 3">
            <a:extLst>
              <a:ext uri="{FF2B5EF4-FFF2-40B4-BE49-F238E27FC236}">
                <a16:creationId xmlns:a16="http://schemas.microsoft.com/office/drawing/2014/main" id="{2ED8F6C4-0DF1-652B-170D-8425E34222D4}"/>
              </a:ext>
            </a:extLst>
          </p:cNvPr>
          <p:cNvGrpSpPr/>
          <p:nvPr userDrawn="1"/>
        </p:nvGrpSpPr>
        <p:grpSpPr>
          <a:xfrm>
            <a:off x="1082029" y="6423630"/>
            <a:ext cx="10687135" cy="434370"/>
            <a:chOff x="1082029" y="6423630"/>
            <a:chExt cx="10687135" cy="434370"/>
          </a:xfrm>
        </p:grpSpPr>
        <p:pic>
          <p:nvPicPr>
            <p:cNvPr id="5" name="Graphic 4">
              <a:extLst>
                <a:ext uri="{FF2B5EF4-FFF2-40B4-BE49-F238E27FC236}">
                  <a16:creationId xmlns:a16="http://schemas.microsoft.com/office/drawing/2014/main" id="{A3F38CEE-713B-194B-3F6F-8647114A83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6" name="Conexão reta 5">
              <a:extLst>
                <a:ext uri="{FF2B5EF4-FFF2-40B4-BE49-F238E27FC236}">
                  <a16:creationId xmlns:a16="http://schemas.microsoft.com/office/drawing/2014/main" id="{165E1020-409D-0356-DDEB-8DA15CF7D8A9}"/>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AAF3A456-1332-7F53-D2F7-DEECC3D89DEF}"/>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ValGenesis, Inc. Confidential and proprietary. Do not distribute.</a:t>
              </a:r>
            </a:p>
          </p:txBody>
        </p:sp>
      </p:grpSp>
    </p:spTree>
    <p:extLst>
      <p:ext uri="{BB962C8B-B14F-4D97-AF65-F5344CB8AC3E}">
        <p14:creationId xmlns:p14="http://schemas.microsoft.com/office/powerpoint/2010/main" val="3114822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1CC5E81-4E61-6BA4-289F-7C593AD9CA58}"/>
              </a:ext>
            </a:extLst>
          </p:cNvPr>
          <p:cNvGrpSpPr/>
          <p:nvPr userDrawn="1"/>
        </p:nvGrpSpPr>
        <p:grpSpPr>
          <a:xfrm>
            <a:off x="1082029" y="6423630"/>
            <a:ext cx="10687135" cy="434370"/>
            <a:chOff x="1082029" y="6318855"/>
            <a:chExt cx="10687135" cy="434370"/>
          </a:xfrm>
        </p:grpSpPr>
        <p:cxnSp>
          <p:nvCxnSpPr>
            <p:cNvPr id="7" name="Conexão reta 5">
              <a:extLst>
                <a:ext uri="{FF2B5EF4-FFF2-40B4-BE49-F238E27FC236}">
                  <a16:creationId xmlns:a16="http://schemas.microsoft.com/office/drawing/2014/main" id="{C6C7C134-639A-B195-2C7C-521AACCD8574}"/>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8" name="CaixaDeTexto 7">
              <a:extLst>
                <a:ext uri="{FF2B5EF4-FFF2-40B4-BE49-F238E27FC236}">
                  <a16:creationId xmlns:a16="http://schemas.microsoft.com/office/drawing/2014/main" id="{AD031359-5D95-D05B-D0AC-747BB42BB04E}"/>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ValGenesis, Inc. Confidential and proprietary. Do not distribute.</a:t>
              </a:r>
            </a:p>
          </p:txBody>
        </p:sp>
        <p:pic>
          <p:nvPicPr>
            <p:cNvPr id="9" name="Graphic 8">
              <a:extLst>
                <a:ext uri="{FF2B5EF4-FFF2-40B4-BE49-F238E27FC236}">
                  <a16:creationId xmlns:a16="http://schemas.microsoft.com/office/drawing/2014/main" id="{941010E4-A2D2-79EC-D5B5-2F0C2CCA7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13941876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fish&#10;&#10;Description automatically generated">
            <a:extLst>
              <a:ext uri="{FF2B5EF4-FFF2-40B4-BE49-F238E27FC236}">
                <a16:creationId xmlns:a16="http://schemas.microsoft.com/office/drawing/2014/main" id="{D806359C-0035-DEDD-4A08-0984F16D6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 name="Subtitle 2">
            <a:extLst>
              <a:ext uri="{FF2B5EF4-FFF2-40B4-BE49-F238E27FC236}">
                <a16:creationId xmlns:a16="http://schemas.microsoft.com/office/drawing/2014/main" id="{B7B2C6E3-9D34-9D99-C56E-6C3987DE3D42}"/>
              </a:ext>
            </a:extLst>
          </p:cNvPr>
          <p:cNvSpPr>
            <a:spLocks noGrp="1"/>
          </p:cNvSpPr>
          <p:nvPr>
            <p:ph type="subTitle" idx="10" hasCustomPrompt="1"/>
          </p:nvPr>
        </p:nvSpPr>
        <p:spPr>
          <a:xfrm>
            <a:off x="1054417" y="2846830"/>
            <a:ext cx="6013131" cy="1422496"/>
          </a:xfrm>
        </p:spPr>
        <p:txBody>
          <a:bodyPr lIns="0" tIns="0" rIns="0" bIns="0" anchor="t" anchorCtr="0">
            <a:noAutofit/>
          </a:bodyPr>
          <a:lstStyle>
            <a:lvl1pPr marL="0" indent="0" algn="l">
              <a:lnSpc>
                <a:spcPct val="100000"/>
              </a:lnSpc>
              <a:spcBef>
                <a:spcPts val="0"/>
              </a:spcBef>
              <a:buNone/>
              <a:defRPr sz="1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a:p>
            <a:r>
              <a:rPr lang="en-US"/>
              <a:t>Title:</a:t>
            </a:r>
          </a:p>
          <a:p>
            <a:endParaRPr lang="en-US"/>
          </a:p>
          <a:p>
            <a:r>
              <a:rPr lang="en-US"/>
              <a:t>Email:</a:t>
            </a:r>
          </a:p>
        </p:txBody>
      </p:sp>
      <p:sp>
        <p:nvSpPr>
          <p:cNvPr id="87" name="TextBox 14">
            <a:extLst>
              <a:ext uri="{FF2B5EF4-FFF2-40B4-BE49-F238E27FC236}">
                <a16:creationId xmlns:a16="http://schemas.microsoft.com/office/drawing/2014/main" id="{A9821664-157D-C004-8094-E826407396C3}"/>
              </a:ext>
            </a:extLst>
          </p:cNvPr>
          <p:cNvSpPr txBox="1"/>
          <p:nvPr userDrawn="1"/>
        </p:nvSpPr>
        <p:spPr>
          <a:xfrm>
            <a:off x="1054417" y="5531123"/>
            <a:ext cx="6876245" cy="138499"/>
          </a:xfrm>
          <a:prstGeom prst="rect">
            <a:avLst/>
          </a:prstGeom>
          <a:noFill/>
        </p:spPr>
        <p:txBody>
          <a:bodyPr wrap="square" lIns="0" tIns="0" rIns="0" bIns="0" rtlCol="0">
            <a:spAutoFit/>
          </a:bodyPr>
          <a:lstStyle/>
          <a:p>
            <a:r>
              <a:rPr lang="en-US" sz="900">
                <a:solidFill>
                  <a:schemeClr val="bg1"/>
                </a:solidFill>
              </a:rPr>
              <a:t>SANTA CLARA   </a:t>
            </a:r>
            <a:r>
              <a:rPr lang="en-US" sz="900">
                <a:solidFill>
                  <a:srgbClr val="FFCF00"/>
                </a:solidFill>
              </a:rPr>
              <a:t>|</a:t>
            </a:r>
            <a:r>
              <a:rPr lang="en-US" sz="900">
                <a:solidFill>
                  <a:schemeClr val="bg1"/>
                </a:solidFill>
              </a:rPr>
              <a:t>   TAMPA  </a:t>
            </a:r>
            <a:r>
              <a:rPr lang="en-US" sz="900">
                <a:solidFill>
                  <a:srgbClr val="FFCF00"/>
                </a:solidFill>
              </a:rPr>
              <a:t> |   </a:t>
            </a:r>
            <a:r>
              <a:rPr lang="en-US" sz="900">
                <a:solidFill>
                  <a:schemeClr val="bg1"/>
                </a:solidFill>
              </a:rPr>
              <a:t>TORONTO   </a:t>
            </a:r>
            <a:r>
              <a:rPr lang="en-US" sz="900">
                <a:solidFill>
                  <a:srgbClr val="FFCF00"/>
                </a:solidFill>
              </a:rPr>
              <a:t>| </a:t>
            </a:r>
            <a:r>
              <a:rPr lang="en-US" sz="900">
                <a:solidFill>
                  <a:schemeClr val="bg1"/>
                </a:solidFill>
              </a:rPr>
              <a:t> SAO PAULO   </a:t>
            </a:r>
            <a:r>
              <a:rPr lang="en-US" sz="900">
                <a:solidFill>
                  <a:srgbClr val="FFCF00"/>
                </a:solidFill>
              </a:rPr>
              <a:t>| </a:t>
            </a:r>
            <a:r>
              <a:rPr lang="en-US" sz="900">
                <a:solidFill>
                  <a:schemeClr val="bg1"/>
                </a:solidFill>
              </a:rPr>
              <a:t>  LISBON   </a:t>
            </a:r>
            <a:r>
              <a:rPr lang="en-US" sz="900">
                <a:solidFill>
                  <a:srgbClr val="FFCF00"/>
                </a:solidFill>
              </a:rPr>
              <a:t>|   </a:t>
            </a:r>
            <a:r>
              <a:rPr lang="en-US" sz="900">
                <a:solidFill>
                  <a:schemeClr val="bg1"/>
                </a:solidFill>
              </a:rPr>
              <a:t>SCHIPHOL   </a:t>
            </a:r>
            <a:r>
              <a:rPr lang="en-US" sz="900">
                <a:solidFill>
                  <a:srgbClr val="FFCF00"/>
                </a:solidFill>
              </a:rPr>
              <a:t>| </a:t>
            </a:r>
            <a:r>
              <a:rPr lang="en-US" sz="900">
                <a:solidFill>
                  <a:schemeClr val="bg1"/>
                </a:solidFill>
              </a:rPr>
              <a:t> </a:t>
            </a:r>
            <a:r>
              <a:rPr lang="en-US" sz="900">
                <a:solidFill>
                  <a:srgbClr val="FFCF00"/>
                </a:solidFill>
              </a:rPr>
              <a:t> </a:t>
            </a:r>
            <a:r>
              <a:rPr lang="en-US" sz="900">
                <a:solidFill>
                  <a:schemeClr val="bg1"/>
                </a:solidFill>
              </a:rPr>
              <a:t>BENGALURU  </a:t>
            </a:r>
            <a:r>
              <a:rPr lang="en-US" sz="900">
                <a:solidFill>
                  <a:srgbClr val="FFCF00"/>
                </a:solidFill>
              </a:rPr>
              <a:t>|  </a:t>
            </a:r>
            <a:r>
              <a:rPr lang="en-US" sz="900">
                <a:solidFill>
                  <a:schemeClr val="bg1"/>
                </a:solidFill>
              </a:rPr>
              <a:t>CHENNAI  </a:t>
            </a:r>
          </a:p>
        </p:txBody>
      </p:sp>
      <p:sp>
        <p:nvSpPr>
          <p:cNvPr id="88" name="TextBox 15">
            <a:extLst>
              <a:ext uri="{FF2B5EF4-FFF2-40B4-BE49-F238E27FC236}">
                <a16:creationId xmlns:a16="http://schemas.microsoft.com/office/drawing/2014/main" id="{7AB872C0-F73B-3BF1-104F-5AD77C4A3099}"/>
              </a:ext>
            </a:extLst>
          </p:cNvPr>
          <p:cNvSpPr txBox="1"/>
          <p:nvPr userDrawn="1"/>
        </p:nvSpPr>
        <p:spPr>
          <a:xfrm>
            <a:off x="1688350" y="4962160"/>
            <a:ext cx="1234312" cy="215444"/>
          </a:xfrm>
          <a:prstGeom prst="rect">
            <a:avLst/>
          </a:prstGeom>
          <a:noFill/>
        </p:spPr>
        <p:txBody>
          <a:bodyPr wrap="none" lIns="0" tIns="0" rIns="0" bIns="0" rtlCol="0">
            <a:spAutoFit/>
          </a:bodyPr>
          <a:lstStyle/>
          <a:p>
            <a:r>
              <a:rPr lang="en-US" sz="1400" u="none">
                <a:solidFill>
                  <a:srgbClr val="13D0FF"/>
                </a:solidFill>
              </a:rPr>
              <a:t>valgenesis.com</a:t>
            </a:r>
          </a:p>
        </p:txBody>
      </p:sp>
      <p:cxnSp>
        <p:nvCxnSpPr>
          <p:cNvPr id="6" name="Straight Connector 5">
            <a:extLst>
              <a:ext uri="{FF2B5EF4-FFF2-40B4-BE49-F238E27FC236}">
                <a16:creationId xmlns:a16="http://schemas.microsoft.com/office/drawing/2014/main" id="{F21017A9-FF27-3BBD-BF8A-4BE39BCDF0F7}"/>
              </a:ext>
            </a:extLst>
          </p:cNvPr>
          <p:cNvCxnSpPr>
            <a:cxnSpLocks/>
          </p:cNvCxnSpPr>
          <p:nvPr userDrawn="1"/>
        </p:nvCxnSpPr>
        <p:spPr>
          <a:xfrm>
            <a:off x="1054417" y="2464153"/>
            <a:ext cx="186824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ValGenesis logo">
            <a:extLst>
              <a:ext uri="{FF2B5EF4-FFF2-40B4-BE49-F238E27FC236}">
                <a16:creationId xmlns:a16="http://schemas.microsoft.com/office/drawing/2014/main" id="{CAC60D95-A2F6-79E7-5976-F724F9FAA3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4417" y="4812707"/>
            <a:ext cx="476250" cy="514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C10083-C435-C5FD-5513-EE509D01E975}"/>
              </a:ext>
            </a:extLst>
          </p:cNvPr>
          <p:cNvSpPr txBox="1"/>
          <p:nvPr userDrawn="1"/>
        </p:nvSpPr>
        <p:spPr>
          <a:xfrm>
            <a:off x="1054417" y="6076598"/>
            <a:ext cx="6013131" cy="488147"/>
          </a:xfrm>
          <a:prstGeom prst="rect">
            <a:avLst/>
          </a:prstGeom>
          <a:noFill/>
        </p:spPr>
        <p:txBody>
          <a:bodyPr wrap="square" lIns="0" tIns="0" rIns="0" bIns="0" rtlCol="0">
            <a:spAutoFit/>
          </a:bodyPr>
          <a:lstStyle/>
          <a:p>
            <a:pPr marL="0" marR="0" indent="0">
              <a:lnSpc>
                <a:spcPct val="107000"/>
              </a:lnSpc>
              <a:spcBef>
                <a:spcPts val="0"/>
              </a:spcBef>
              <a:spcAft>
                <a:spcPts val="800"/>
              </a:spcAft>
              <a:buFont typeface="Arial" panose="020B0604020202020204" pitchFamily="34" charset="0"/>
              <a:buNone/>
            </a:pPr>
            <a:r>
              <a:rPr lang="en-US" sz="800">
                <a:solidFill>
                  <a:schemeClr val="bg1"/>
                </a:solidFill>
                <a:effectLst/>
                <a:latin typeface="+mn-lt"/>
                <a:ea typeface="Calibri" panose="020F0502020204030204" pitchFamily="34" charset="0"/>
                <a:cs typeface="Times New Roman" panose="02020603050405020304" pitchFamily="18" charset="0"/>
              </a:rPr>
              <a:t>This presentation is intended for informational purposes only and represents the opinions  of </a:t>
            </a: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Inc., which makes no warranties with respect to any information disclosed herein. </a:t>
            </a:r>
          </a:p>
          <a:p>
            <a:pPr marL="0" marR="0" indent="0">
              <a:lnSpc>
                <a:spcPct val="107000"/>
              </a:lnSpc>
              <a:spcBef>
                <a:spcPts val="0"/>
              </a:spcBef>
              <a:spcAft>
                <a:spcPts val="800"/>
              </a:spcAft>
              <a:buFont typeface="Arial" panose="020B0604020202020204" pitchFamily="34" charset="0"/>
              <a:buNone/>
            </a:pP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VLMS® and Validation Lifecycle Management System® are registered trademarks of </a:t>
            </a:r>
            <a:r>
              <a:rPr lang="en-US" sz="800" err="1">
                <a:solidFill>
                  <a:schemeClr val="bg1"/>
                </a:solidFill>
                <a:effectLst/>
                <a:latin typeface="+mn-lt"/>
                <a:ea typeface="Calibri" panose="020F0502020204030204" pitchFamily="34" charset="0"/>
                <a:cs typeface="Times New Roman" panose="02020603050405020304" pitchFamily="18" charset="0"/>
              </a:rPr>
              <a:t>ValGenesis</a:t>
            </a:r>
            <a:r>
              <a:rPr lang="en-US" sz="800">
                <a:solidFill>
                  <a:schemeClr val="bg1"/>
                </a:solidFill>
                <a:effectLst/>
                <a:latin typeface="+mn-lt"/>
                <a:ea typeface="Calibri" panose="020F0502020204030204" pitchFamily="34" charset="0"/>
                <a:cs typeface="Times New Roman" panose="02020603050405020304" pitchFamily="18" charset="0"/>
              </a:rPr>
              <a:t>, Inc.</a:t>
            </a:r>
          </a:p>
        </p:txBody>
      </p:sp>
      <p:sp>
        <p:nvSpPr>
          <p:cNvPr id="2" name="Title 1">
            <a:extLst>
              <a:ext uri="{FF2B5EF4-FFF2-40B4-BE49-F238E27FC236}">
                <a16:creationId xmlns:a16="http://schemas.microsoft.com/office/drawing/2014/main" id="{21841DA2-C097-0100-8568-106A6EBDD10F}"/>
              </a:ext>
            </a:extLst>
          </p:cNvPr>
          <p:cNvSpPr>
            <a:spLocks noGrp="1"/>
          </p:cNvSpPr>
          <p:nvPr>
            <p:ph type="title" hasCustomPrompt="1"/>
          </p:nvPr>
        </p:nvSpPr>
        <p:spPr>
          <a:xfrm>
            <a:off x="1054418" y="1216692"/>
            <a:ext cx="6013131" cy="1074843"/>
          </a:xfrm>
        </p:spPr>
        <p:txBody>
          <a:bodyPr lIns="0" tIns="0" rIns="0" bIns="0" anchor="ctr" anchorCtr="0">
            <a:noAutofit/>
          </a:bodyPr>
          <a:lstStyle>
            <a:lvl1pPr algn="l">
              <a:defRPr sz="6600" b="1">
                <a:solidFill>
                  <a:srgbClr val="13D0FF"/>
                </a:solidFill>
                <a:latin typeface="+mj-lt"/>
                <a:cs typeface="Calibri Light" panose="020F0302020204030204" pitchFamily="34" charset="0"/>
              </a:defRPr>
            </a:lvl1pPr>
          </a:lstStyle>
          <a:p>
            <a:r>
              <a:rPr lang="en-US"/>
              <a:t>Thank you!</a:t>
            </a:r>
          </a:p>
        </p:txBody>
      </p:sp>
    </p:spTree>
    <p:extLst>
      <p:ext uri="{BB962C8B-B14F-4D97-AF65-F5344CB8AC3E}">
        <p14:creationId xmlns:p14="http://schemas.microsoft.com/office/powerpoint/2010/main" val="197256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Isosceles Triangle 1">
            <a:extLst>
              <a:ext uri="{FF2B5EF4-FFF2-40B4-BE49-F238E27FC236}">
                <a16:creationId xmlns:a16="http://schemas.microsoft.com/office/drawing/2014/main" id="{6083AA09-BB4E-A913-81A5-9CDBC441C3B7}"/>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5F48049-5DC2-A682-1496-4459E545C910}"/>
              </a:ext>
            </a:extLst>
          </p:cNvPr>
          <p:cNvGrpSpPr/>
          <p:nvPr userDrawn="1"/>
        </p:nvGrpSpPr>
        <p:grpSpPr>
          <a:xfrm>
            <a:off x="1082029" y="6423630"/>
            <a:ext cx="10687135" cy="434370"/>
            <a:chOff x="1082029" y="6318855"/>
            <a:chExt cx="10687135" cy="434370"/>
          </a:xfrm>
        </p:grpSpPr>
        <p:cxnSp>
          <p:nvCxnSpPr>
            <p:cNvPr id="8" name="Conexão reta 5">
              <a:extLst>
                <a:ext uri="{FF2B5EF4-FFF2-40B4-BE49-F238E27FC236}">
                  <a16:creationId xmlns:a16="http://schemas.microsoft.com/office/drawing/2014/main" id="{42702C84-2716-82EE-11CC-443E5034398B}"/>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CaixaDeTexto 7">
              <a:extLst>
                <a:ext uri="{FF2B5EF4-FFF2-40B4-BE49-F238E27FC236}">
                  <a16:creationId xmlns:a16="http://schemas.microsoft.com/office/drawing/2014/main" id="{42FDC7C9-91F2-7940-003E-4B143F4E6D1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0" name="Graphic 9">
              <a:extLst>
                <a:ext uri="{FF2B5EF4-FFF2-40B4-BE49-F238E27FC236}">
                  <a16:creationId xmlns:a16="http://schemas.microsoft.com/office/drawing/2014/main" id="{D5956269-E13A-CE53-268A-CA88C171E7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91243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1CD052-F0FF-81ED-3841-598D2B6F19EA}"/>
              </a:ext>
            </a:extLst>
          </p:cNvPr>
          <p:cNvSpPr>
            <a:spLocks noGrp="1"/>
          </p:cNvSpPr>
          <p:nvPr>
            <p:ph type="title"/>
          </p:nvPr>
        </p:nvSpPr>
        <p:spPr>
          <a:xfrm>
            <a:off x="731520" y="457200"/>
            <a:ext cx="10698480" cy="341632"/>
          </a:xfrm>
        </p:spPr>
        <p:txBody>
          <a:bodyPr wrap="square" lIns="0" tIns="0" rIns="0" bIns="0" anchor="t">
            <a:spAutoFit/>
          </a:bodyPr>
          <a:lstStyle>
            <a:lvl1pPr>
              <a:defRPr sz="2400" b="1">
                <a:solidFill>
                  <a:schemeClr val="bg1"/>
                </a:solidFill>
                <a:latin typeface="+mj-lt"/>
              </a:defRPr>
            </a:lvl1pPr>
          </a:lstStyle>
          <a:p>
            <a:r>
              <a:rPr lang="en-US"/>
              <a:t>Click to edit Master title style</a:t>
            </a:r>
          </a:p>
        </p:txBody>
      </p:sp>
      <p:sp>
        <p:nvSpPr>
          <p:cNvPr id="23" name="Retângulo 1">
            <a:extLst>
              <a:ext uri="{FF2B5EF4-FFF2-40B4-BE49-F238E27FC236}">
                <a16:creationId xmlns:a16="http://schemas.microsoft.com/office/drawing/2014/main" id="{2F26DAB4-B71F-9387-0F12-ECAB7660B0D1}"/>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Marcador de Posição do Número do Diapositivo 5">
            <a:extLst>
              <a:ext uri="{FF2B5EF4-FFF2-40B4-BE49-F238E27FC236}">
                <a16:creationId xmlns:a16="http://schemas.microsoft.com/office/drawing/2014/main" id="{432C45F3-E755-5440-075C-024C4678C353}"/>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17" name="Group 16">
            <a:extLst>
              <a:ext uri="{FF2B5EF4-FFF2-40B4-BE49-F238E27FC236}">
                <a16:creationId xmlns:a16="http://schemas.microsoft.com/office/drawing/2014/main" id="{FA4A7B18-5054-5358-BFF6-4F7F887A9135}"/>
              </a:ext>
            </a:extLst>
          </p:cNvPr>
          <p:cNvGrpSpPr/>
          <p:nvPr userDrawn="1"/>
        </p:nvGrpSpPr>
        <p:grpSpPr>
          <a:xfrm>
            <a:off x="1082029" y="6423630"/>
            <a:ext cx="10687135" cy="434370"/>
            <a:chOff x="1082029" y="6423630"/>
            <a:chExt cx="10687135" cy="434370"/>
          </a:xfrm>
        </p:grpSpPr>
        <p:pic>
          <p:nvPicPr>
            <p:cNvPr id="2" name="Graphic 1">
              <a:extLst>
                <a:ext uri="{FF2B5EF4-FFF2-40B4-BE49-F238E27FC236}">
                  <a16:creationId xmlns:a16="http://schemas.microsoft.com/office/drawing/2014/main" id="{18C10B40-C66A-BEDE-BE04-4A04AF8E0D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508940"/>
              <a:ext cx="1485691" cy="171126"/>
            </a:xfrm>
            <a:prstGeom prst="rect">
              <a:avLst/>
            </a:prstGeom>
          </p:spPr>
        </p:pic>
        <p:cxnSp>
          <p:nvCxnSpPr>
            <p:cNvPr id="3" name="Conexão reta 5">
              <a:extLst>
                <a:ext uri="{FF2B5EF4-FFF2-40B4-BE49-F238E27FC236}">
                  <a16:creationId xmlns:a16="http://schemas.microsoft.com/office/drawing/2014/main" id="{21E49011-9844-0817-7799-18CF3463CB4C}"/>
                </a:ext>
              </a:extLst>
            </p:cNvPr>
            <p:cNvCxnSpPr>
              <a:cxnSpLocks/>
            </p:cNvCxnSpPr>
            <p:nvPr userDrawn="1"/>
          </p:nvCxnSpPr>
          <p:spPr>
            <a:xfrm>
              <a:off x="10131103" y="6423630"/>
              <a:ext cx="0" cy="434370"/>
            </a:xfrm>
            <a:prstGeom prst="line">
              <a:avLst/>
            </a:prstGeom>
            <a:ln w="1270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4" name="CaixaDeTexto 7">
              <a:extLst>
                <a:ext uri="{FF2B5EF4-FFF2-40B4-BE49-F238E27FC236}">
                  <a16:creationId xmlns:a16="http://schemas.microsoft.com/office/drawing/2014/main" id="{2CD83579-A350-4DCE-0C73-E1A7F76E1053}"/>
                </a:ext>
              </a:extLst>
            </p:cNvPr>
            <p:cNvSpPr txBox="1"/>
            <p:nvPr userDrawn="1"/>
          </p:nvSpPr>
          <p:spPr>
            <a:xfrm>
              <a:off x="1082029" y="6535329"/>
              <a:ext cx="8901465" cy="123111"/>
            </a:xfrm>
            <a:prstGeom prst="rect">
              <a:avLst/>
            </a:prstGeom>
            <a:noFill/>
          </p:spPr>
          <p:txBody>
            <a:bodyPr wrap="square" lIns="0" tIns="0" rIns="0" bIns="0" rtlCol="0">
              <a:spAutoFit/>
            </a:bodyPr>
            <a:lstStyle/>
            <a:p>
              <a:pPr algn="r"/>
              <a:r>
                <a:rPr lang="en-GB" sz="800">
                  <a:solidFill>
                    <a:schemeClr val="accent1"/>
                  </a:solidFill>
                  <a:latin typeface="+mn-lt"/>
                </a:rPr>
                <a:t>Copyright 2023 ValGenesis, Inc. Confidential and proprietary. Do not distribute.</a:t>
              </a:r>
            </a:p>
          </p:txBody>
        </p:sp>
      </p:grpSp>
      <p:sp>
        <p:nvSpPr>
          <p:cNvPr id="16" name="Isosceles Triangle 15">
            <a:extLst>
              <a:ext uri="{FF2B5EF4-FFF2-40B4-BE49-F238E27FC236}">
                <a16:creationId xmlns:a16="http://schemas.microsoft.com/office/drawing/2014/main" id="{01CEC05C-F6F3-2847-19D0-B43779BADD9B}"/>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885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p:bg>
      <p:bgPr>
        <a:solidFill>
          <a:schemeClr val="bg1"/>
        </a:solidFill>
        <a:effectLst/>
      </p:bgPr>
    </p:bg>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43B245B-D6F4-0B20-ECCD-B86028A494EA}"/>
              </a:ext>
            </a:extLst>
          </p:cNvPr>
          <p:cNvSpPr>
            <a:spLocks noGrp="1"/>
          </p:cNvSpPr>
          <p:nvPr>
            <p:ph sz="half" idx="1" hasCustomPrompt="1"/>
          </p:nvPr>
        </p:nvSpPr>
        <p:spPr>
          <a:xfrm>
            <a:off x="731520" y="1371600"/>
            <a:ext cx="5181600" cy="4486274"/>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Posição de Conteúdo 3">
            <a:extLst>
              <a:ext uri="{FF2B5EF4-FFF2-40B4-BE49-F238E27FC236}">
                <a16:creationId xmlns:a16="http://schemas.microsoft.com/office/drawing/2014/main" id="{9FA2069B-A202-A07F-8442-5D0EE67312FD}"/>
              </a:ext>
            </a:extLst>
          </p:cNvPr>
          <p:cNvSpPr>
            <a:spLocks noGrp="1"/>
          </p:cNvSpPr>
          <p:nvPr>
            <p:ph sz="half" idx="11" hasCustomPrompt="1"/>
          </p:nvPr>
        </p:nvSpPr>
        <p:spPr>
          <a:xfrm>
            <a:off x="6248812" y="1371599"/>
            <a:ext cx="5181600" cy="4486275"/>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tângulo 1">
            <a:extLst>
              <a:ext uri="{FF2B5EF4-FFF2-40B4-BE49-F238E27FC236}">
                <a16:creationId xmlns:a16="http://schemas.microsoft.com/office/drawing/2014/main" id="{A3CE8DF8-6465-638F-DAB2-D64DEA74FD3A}"/>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arcador de Posição do Número do Diapositivo 5">
            <a:extLst>
              <a:ext uri="{FF2B5EF4-FFF2-40B4-BE49-F238E27FC236}">
                <a16:creationId xmlns:a16="http://schemas.microsoft.com/office/drawing/2014/main" id="{3A879753-B5C5-F3F4-3378-7865E584FB0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sp>
        <p:nvSpPr>
          <p:cNvPr id="2" name="Title 1">
            <a:extLst>
              <a:ext uri="{FF2B5EF4-FFF2-40B4-BE49-F238E27FC236}">
                <a16:creationId xmlns:a16="http://schemas.microsoft.com/office/drawing/2014/main" id="{FFF97A81-E6FD-B992-5666-0E69700D7878}"/>
              </a:ext>
            </a:extLst>
          </p:cNvPr>
          <p:cNvSpPr>
            <a:spLocks noGrp="1"/>
          </p:cNvSpPr>
          <p:nvPr>
            <p:ph type="title"/>
          </p:nvPr>
        </p:nvSpPr>
        <p:spPr>
          <a:xfrm>
            <a:off x="731520" y="457200"/>
            <a:ext cx="10698891"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4" name="Isosceles Triangle 3">
            <a:extLst>
              <a:ext uri="{FF2B5EF4-FFF2-40B4-BE49-F238E27FC236}">
                <a16:creationId xmlns:a16="http://schemas.microsoft.com/office/drawing/2014/main" id="{731ECC3C-6246-B764-8144-D1B1E92BA591}"/>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E1F44AB-815D-109F-CBC1-A5565C497331}"/>
              </a:ext>
            </a:extLst>
          </p:cNvPr>
          <p:cNvGrpSpPr/>
          <p:nvPr userDrawn="1"/>
        </p:nvGrpSpPr>
        <p:grpSpPr>
          <a:xfrm>
            <a:off x="1082029" y="6423630"/>
            <a:ext cx="10687135" cy="434370"/>
            <a:chOff x="1082029" y="6318855"/>
            <a:chExt cx="10687135" cy="434370"/>
          </a:xfrm>
        </p:grpSpPr>
        <p:cxnSp>
          <p:nvCxnSpPr>
            <p:cNvPr id="11" name="Conexão reta 5">
              <a:extLst>
                <a:ext uri="{FF2B5EF4-FFF2-40B4-BE49-F238E27FC236}">
                  <a16:creationId xmlns:a16="http://schemas.microsoft.com/office/drawing/2014/main" id="{3FD93193-4DFF-6DA9-9F55-6FEEA4BF6AEF}"/>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9" name="CaixaDeTexto 7">
              <a:extLst>
                <a:ext uri="{FF2B5EF4-FFF2-40B4-BE49-F238E27FC236}">
                  <a16:creationId xmlns:a16="http://schemas.microsoft.com/office/drawing/2014/main" id="{DFD3EB12-7102-1CAF-A088-3DAE6F4BFCBC}"/>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20" name="Graphic 19">
              <a:extLst>
                <a:ext uri="{FF2B5EF4-FFF2-40B4-BE49-F238E27FC236}">
                  <a16:creationId xmlns:a16="http://schemas.microsoft.com/office/drawing/2014/main" id="{D5293951-0606-F630-9D59-EB8C4C209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Tree>
    <p:extLst>
      <p:ext uri="{BB962C8B-B14F-4D97-AF65-F5344CB8AC3E}">
        <p14:creationId xmlns:p14="http://schemas.microsoft.com/office/powerpoint/2010/main" val="265026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Subhead">
    <p:bg>
      <p:bgPr>
        <a:solidFill>
          <a:schemeClr val="bg1"/>
        </a:solidFill>
        <a:effectLst/>
      </p:bgPr>
    </p:bg>
    <p:spTree>
      <p:nvGrpSpPr>
        <p:cNvPr id="1" name=""/>
        <p:cNvGrpSpPr/>
        <p:nvPr/>
      </p:nvGrpSpPr>
      <p:grpSpPr>
        <a:xfrm>
          <a:off x="0" y="0"/>
          <a:ext cx="0" cy="0"/>
          <a:chOff x="0" y="0"/>
          <a:chExt cx="0" cy="0"/>
        </a:xfrm>
      </p:grpSpPr>
      <p:sp>
        <p:nvSpPr>
          <p:cNvPr id="18" name="Retângulo 1">
            <a:extLst>
              <a:ext uri="{FF2B5EF4-FFF2-40B4-BE49-F238E27FC236}">
                <a16:creationId xmlns:a16="http://schemas.microsoft.com/office/drawing/2014/main" id="{B28D3947-20B3-509F-4B38-D6882D0632B8}"/>
              </a:ext>
            </a:extLst>
          </p:cNvPr>
          <p:cNvSpPr/>
          <p:nvPr userDrawn="1"/>
        </p:nvSpPr>
        <p:spPr>
          <a:xfrm>
            <a:off x="0" y="6318854"/>
            <a:ext cx="745694" cy="539145"/>
          </a:xfrm>
          <a:prstGeom prst="rect">
            <a:avLst/>
          </a:prstGeom>
          <a:solidFill>
            <a:srgbClr val="0221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arcador de Posição do Número do Diapositivo 5">
            <a:extLst>
              <a:ext uri="{FF2B5EF4-FFF2-40B4-BE49-F238E27FC236}">
                <a16:creationId xmlns:a16="http://schemas.microsoft.com/office/drawing/2014/main" id="{F2D1D6E8-637D-F41C-B731-CA76A81790AA}"/>
              </a:ext>
            </a:extLst>
          </p:cNvPr>
          <p:cNvSpPr txBox="1">
            <a:spLocks/>
          </p:cNvSpPr>
          <p:nvPr userDrawn="1"/>
        </p:nvSpPr>
        <p:spPr>
          <a:xfrm>
            <a:off x="0" y="6414106"/>
            <a:ext cx="74569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E30E6C-54B5-480C-850E-DCABFCA871E2}" type="slidenum">
              <a:rPr lang="en-GB" sz="1400" smtClean="0">
                <a:solidFill>
                  <a:srgbClr val="13D0FF"/>
                </a:solidFill>
                <a:latin typeface="+mj-lt"/>
              </a:rPr>
              <a:pPr algn="ctr"/>
              <a:t>‹#›</a:t>
            </a:fld>
            <a:endParaRPr lang="en-GB" sz="1400">
              <a:solidFill>
                <a:srgbClr val="13D0FF"/>
              </a:solidFill>
              <a:latin typeface="+mj-lt"/>
            </a:endParaRPr>
          </a:p>
        </p:txBody>
      </p:sp>
      <p:grpSp>
        <p:nvGrpSpPr>
          <p:cNvPr id="8" name="Group 7">
            <a:extLst>
              <a:ext uri="{FF2B5EF4-FFF2-40B4-BE49-F238E27FC236}">
                <a16:creationId xmlns:a16="http://schemas.microsoft.com/office/drawing/2014/main" id="{AB230983-1A07-8789-B97A-29BA218041D9}"/>
              </a:ext>
            </a:extLst>
          </p:cNvPr>
          <p:cNvGrpSpPr/>
          <p:nvPr userDrawn="1"/>
        </p:nvGrpSpPr>
        <p:grpSpPr>
          <a:xfrm>
            <a:off x="1082029" y="6423630"/>
            <a:ext cx="10687135" cy="434370"/>
            <a:chOff x="1082029" y="6318855"/>
            <a:chExt cx="10687135" cy="434370"/>
          </a:xfrm>
        </p:grpSpPr>
        <p:cxnSp>
          <p:nvCxnSpPr>
            <p:cNvPr id="10" name="Conexão reta 5">
              <a:extLst>
                <a:ext uri="{FF2B5EF4-FFF2-40B4-BE49-F238E27FC236}">
                  <a16:creationId xmlns:a16="http://schemas.microsoft.com/office/drawing/2014/main" id="{39300258-239F-ADBF-F739-050B77A9EA40}"/>
                </a:ext>
              </a:extLst>
            </p:cNvPr>
            <p:cNvCxnSpPr>
              <a:cxnSpLocks/>
            </p:cNvCxnSpPr>
            <p:nvPr userDrawn="1"/>
          </p:nvCxnSpPr>
          <p:spPr>
            <a:xfrm>
              <a:off x="10131103" y="6318855"/>
              <a:ext cx="0" cy="43437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CaixaDeTexto 7">
              <a:extLst>
                <a:ext uri="{FF2B5EF4-FFF2-40B4-BE49-F238E27FC236}">
                  <a16:creationId xmlns:a16="http://schemas.microsoft.com/office/drawing/2014/main" id="{F4CBEB2C-1E7E-873C-770A-F54FF0C04C14}"/>
                </a:ext>
              </a:extLst>
            </p:cNvPr>
            <p:cNvSpPr txBox="1"/>
            <p:nvPr userDrawn="1"/>
          </p:nvSpPr>
          <p:spPr>
            <a:xfrm>
              <a:off x="1082029" y="6430554"/>
              <a:ext cx="8901465" cy="123111"/>
            </a:xfrm>
            <a:prstGeom prst="rect">
              <a:avLst/>
            </a:prstGeom>
            <a:noFill/>
          </p:spPr>
          <p:txBody>
            <a:bodyPr wrap="square" lIns="0" tIns="0" rIns="0" bIns="0" rtlCol="0">
              <a:spAutoFit/>
            </a:bodyPr>
            <a:lstStyle/>
            <a:p>
              <a:pPr algn="r"/>
              <a:r>
                <a:rPr lang="en-GB" sz="800">
                  <a:solidFill>
                    <a:schemeClr val="bg2">
                      <a:lumMod val="50000"/>
                    </a:schemeClr>
                  </a:solidFill>
                  <a:latin typeface="+mn-lt"/>
                </a:rPr>
                <a:t>Copyright 2023 ValGenesis, Inc. Confidential and proprietary. Do not distribute.</a:t>
              </a:r>
            </a:p>
          </p:txBody>
        </p:sp>
        <p:pic>
          <p:nvPicPr>
            <p:cNvPr id="12" name="Graphic 11">
              <a:extLst>
                <a:ext uri="{FF2B5EF4-FFF2-40B4-BE49-F238E27FC236}">
                  <a16:creationId xmlns:a16="http://schemas.microsoft.com/office/drawing/2014/main" id="{7FFD5C00-3A6C-1647-33ED-8E125191C6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83473" y="6404165"/>
              <a:ext cx="1485691" cy="171126"/>
            </a:xfrm>
            <a:prstGeom prst="rect">
              <a:avLst/>
            </a:prstGeom>
          </p:spPr>
        </p:pic>
      </p:grpSp>
      <p:sp>
        <p:nvSpPr>
          <p:cNvPr id="13" name="Title 1">
            <a:extLst>
              <a:ext uri="{FF2B5EF4-FFF2-40B4-BE49-F238E27FC236}">
                <a16:creationId xmlns:a16="http://schemas.microsoft.com/office/drawing/2014/main" id="{3799B414-8864-C279-4283-C4D8E0819EE5}"/>
              </a:ext>
            </a:extLst>
          </p:cNvPr>
          <p:cNvSpPr>
            <a:spLocks noGrp="1"/>
          </p:cNvSpPr>
          <p:nvPr>
            <p:ph type="title"/>
          </p:nvPr>
        </p:nvSpPr>
        <p:spPr>
          <a:xfrm>
            <a:off x="731520" y="457200"/>
            <a:ext cx="10714783" cy="341632"/>
          </a:xfrm>
        </p:spPr>
        <p:txBody>
          <a:bodyPr wrap="square" lIns="0" tIns="0" rIns="0" bIns="0" anchor="t">
            <a:spAutoFit/>
          </a:bodyPr>
          <a:lstStyle>
            <a:lvl1pPr>
              <a:defRPr sz="2400" b="1">
                <a:solidFill>
                  <a:srgbClr val="02216E"/>
                </a:solidFill>
                <a:latin typeface="+mj-lt"/>
              </a:defRPr>
            </a:lvl1pPr>
          </a:lstStyle>
          <a:p>
            <a:r>
              <a:rPr lang="en-US"/>
              <a:t>Click to edit Master title style</a:t>
            </a:r>
          </a:p>
        </p:txBody>
      </p:sp>
      <p:sp>
        <p:nvSpPr>
          <p:cNvPr id="19" name="Isosceles Triangle 18">
            <a:extLst>
              <a:ext uri="{FF2B5EF4-FFF2-40B4-BE49-F238E27FC236}">
                <a16:creationId xmlns:a16="http://schemas.microsoft.com/office/drawing/2014/main" id="{C069FB13-7FA2-2515-88F4-B7450ABF4622}"/>
              </a:ext>
            </a:extLst>
          </p:cNvPr>
          <p:cNvSpPr/>
          <p:nvPr userDrawn="1"/>
        </p:nvSpPr>
        <p:spPr>
          <a:xfrm rot="5400000">
            <a:off x="25464" y="354073"/>
            <a:ext cx="457200" cy="50812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
            <a:extLst>
              <a:ext uri="{FF2B5EF4-FFF2-40B4-BE49-F238E27FC236}">
                <a16:creationId xmlns:a16="http://schemas.microsoft.com/office/drawing/2014/main" id="{56B850A1-75A8-7427-613D-57BE19A8E235}"/>
              </a:ext>
            </a:extLst>
          </p:cNvPr>
          <p:cNvSpPr>
            <a:spLocks noGrp="1"/>
          </p:cNvSpPr>
          <p:nvPr>
            <p:ph type="body" idx="1"/>
          </p:nvPr>
        </p:nvSpPr>
        <p:spPr>
          <a:xfrm>
            <a:off x="734559" y="1371600"/>
            <a:ext cx="5205596"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227A6AFA-DC4D-A2CD-0EB5-A408C1A2156C}"/>
              </a:ext>
            </a:extLst>
          </p:cNvPr>
          <p:cNvSpPr>
            <a:spLocks noGrp="1"/>
          </p:cNvSpPr>
          <p:nvPr>
            <p:ph type="body" sz="quarter" idx="15"/>
          </p:nvPr>
        </p:nvSpPr>
        <p:spPr>
          <a:xfrm>
            <a:off x="6251847" y="1371600"/>
            <a:ext cx="5188383" cy="373436"/>
          </a:xfrm>
        </p:spPr>
        <p:txBody>
          <a:bodyPr wrap="square" anchor="t" anchorCtr="0">
            <a:spAutoFit/>
          </a:bodyPr>
          <a:lstStyle>
            <a:lvl1pPr marL="0" indent="0">
              <a:lnSpc>
                <a:spcPct val="110000"/>
              </a:lnSpc>
              <a:buNone/>
              <a:defRPr sz="18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Marcador de Posição de Conteúdo 2">
            <a:extLst>
              <a:ext uri="{FF2B5EF4-FFF2-40B4-BE49-F238E27FC236}">
                <a16:creationId xmlns:a16="http://schemas.microsoft.com/office/drawing/2014/main" id="{9F886D55-FB15-FD09-315F-CA7AA7954B97}"/>
              </a:ext>
            </a:extLst>
          </p:cNvPr>
          <p:cNvSpPr>
            <a:spLocks noGrp="1"/>
          </p:cNvSpPr>
          <p:nvPr>
            <p:ph sz="half" idx="16"/>
          </p:nvPr>
        </p:nvSpPr>
        <p:spPr>
          <a:xfrm>
            <a:off x="745692"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27" name="Marcador de Posição de Conteúdo 2">
            <a:extLst>
              <a:ext uri="{FF2B5EF4-FFF2-40B4-BE49-F238E27FC236}">
                <a16:creationId xmlns:a16="http://schemas.microsoft.com/office/drawing/2014/main" id="{9FFCD1F4-EB43-C874-BF35-AF69A3C2C9F9}"/>
              </a:ext>
            </a:extLst>
          </p:cNvPr>
          <p:cNvSpPr>
            <a:spLocks noGrp="1"/>
          </p:cNvSpPr>
          <p:nvPr>
            <p:ph sz="half" idx="17"/>
          </p:nvPr>
        </p:nvSpPr>
        <p:spPr>
          <a:xfrm>
            <a:off x="6251848" y="1918865"/>
            <a:ext cx="5188383" cy="4015210"/>
          </a:xfrm>
        </p:spPr>
        <p:txBody>
          <a:bodyPr/>
          <a:lstStyle>
            <a:lvl1pPr>
              <a:lnSpc>
                <a:spcPct val="110000"/>
              </a:lnSpc>
              <a:defRPr sz="1800">
                <a:solidFill>
                  <a:srgbClr val="02216E"/>
                </a:solidFill>
                <a:latin typeface="+mn-lt"/>
              </a:defRPr>
            </a:lvl1pPr>
            <a:lvl2pPr>
              <a:lnSpc>
                <a:spcPct val="110000"/>
              </a:lnSpc>
              <a:defRPr sz="1600">
                <a:solidFill>
                  <a:srgbClr val="02216E"/>
                </a:solidFill>
                <a:latin typeface="+mn-lt"/>
              </a:defRPr>
            </a:lvl2pPr>
            <a:lvl3pPr>
              <a:lnSpc>
                <a:spcPct val="110000"/>
              </a:lnSpc>
              <a:defRPr sz="1400">
                <a:solidFill>
                  <a:srgbClr val="02216E"/>
                </a:solidFill>
                <a:latin typeface="+mn-lt"/>
              </a:defRPr>
            </a:lvl3pPr>
            <a:lvl4pPr>
              <a:lnSpc>
                <a:spcPct val="110000"/>
              </a:lnSpc>
              <a:defRPr sz="1200">
                <a:solidFill>
                  <a:srgbClr val="02216E"/>
                </a:solidFill>
                <a:latin typeface="+mn-lt"/>
              </a:defRPr>
            </a:lvl4pPr>
            <a:lvl5pPr>
              <a:lnSpc>
                <a:spcPct val="110000"/>
              </a:lnSpc>
              <a:defRPr sz="1100">
                <a:solidFill>
                  <a:srgbClr val="02216E"/>
                </a:solidFill>
                <a:latin typeface="+mn-lt"/>
              </a:defRPr>
            </a:lvl5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Tree>
    <p:extLst>
      <p:ext uri="{BB962C8B-B14F-4D97-AF65-F5344CB8AC3E}">
        <p14:creationId xmlns:p14="http://schemas.microsoft.com/office/powerpoint/2010/main" val="79028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30/07/2024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3842536652"/>
      </p:ext>
    </p:extLst>
  </p:cSld>
  <p:clrMap bg1="lt1" tx1="dk1" bg2="lt2" tx2="dk2" accent1="accent1" accent2="accent2" accent3="accent3" accent4="accent4" accent5="accent5" accent6="accent6" hlink="hlink" folHlink="folHlink"/>
  <p:sldLayoutIdLst>
    <p:sldLayoutId id="2147483743" r:id="rId1"/>
    <p:sldLayoutId id="2147483661" r:id="rId2"/>
    <p:sldLayoutId id="2147483662" r:id="rId3"/>
    <p:sldLayoutId id="2147483745" r:id="rId4"/>
    <p:sldLayoutId id="2147483665" r:id="rId5"/>
    <p:sldLayoutId id="2147483728" r:id="rId6"/>
    <p:sldLayoutId id="2147483740" r:id="rId7"/>
    <p:sldLayoutId id="2147483673" r:id="rId8"/>
    <p:sldLayoutId id="2147483675" r:id="rId9"/>
    <p:sldLayoutId id="2147483672" r:id="rId10"/>
    <p:sldLayoutId id="2147483674" r:id="rId11"/>
    <p:sldLayoutId id="2147483724" r:id="rId12"/>
    <p:sldLayoutId id="2147483667" r:id="rId13"/>
    <p:sldLayoutId id="2147483725" r:id="rId14"/>
    <p:sldLayoutId id="2147483741" r:id="rId15"/>
    <p:sldLayoutId id="2147483682" r:id="rId16"/>
    <p:sldLayoutId id="2147483744"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30/07/2024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225073319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29EFB855-34B7-9F29-21D4-762170C42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endParaRPr lang="en-GB"/>
          </a:p>
        </p:txBody>
      </p:sp>
      <p:sp>
        <p:nvSpPr>
          <p:cNvPr id="3" name="Marcador de Posição do Texto 2">
            <a:extLst>
              <a:ext uri="{FF2B5EF4-FFF2-40B4-BE49-F238E27FC236}">
                <a16:creationId xmlns:a16="http://schemas.microsoft.com/office/drawing/2014/main" id="{D8B9D0C4-3095-049E-7293-D2FD837BC7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endParaRPr lang="en-GB"/>
          </a:p>
        </p:txBody>
      </p:sp>
      <p:sp>
        <p:nvSpPr>
          <p:cNvPr id="4" name="Marcador de Posição da Data 3">
            <a:extLst>
              <a:ext uri="{FF2B5EF4-FFF2-40B4-BE49-F238E27FC236}">
                <a16:creationId xmlns:a16="http://schemas.microsoft.com/office/drawing/2014/main" id="{DDB225AA-E631-7DD7-8FC2-81A61A219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8EC6D-770A-44ED-9D5A-B711FA00A102}" type="datetimeFigureOut">
              <a:rPr lang="en-GB" smtClean="0"/>
              <a:t>30/07/2024</a:t>
            </a:fld>
            <a:endParaRPr lang="en-GB"/>
          </a:p>
        </p:txBody>
      </p:sp>
      <p:sp>
        <p:nvSpPr>
          <p:cNvPr id="5" name="Marcador de Posição do Rodapé 4">
            <a:extLst>
              <a:ext uri="{FF2B5EF4-FFF2-40B4-BE49-F238E27FC236}">
                <a16:creationId xmlns:a16="http://schemas.microsoft.com/office/drawing/2014/main" id="{EB0DD6C8-735F-8E69-8AC7-B7690077D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Posição do Número do Diapositivo 5">
            <a:extLst>
              <a:ext uri="{FF2B5EF4-FFF2-40B4-BE49-F238E27FC236}">
                <a16:creationId xmlns:a16="http://schemas.microsoft.com/office/drawing/2014/main" id="{9CD30A85-3714-DD52-6287-80D40FF99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30E6C-54B5-480C-850E-DCABFCA871E2}" type="slidenum">
              <a:rPr lang="en-GB" smtClean="0"/>
              <a:t>‹#›</a:t>
            </a:fld>
            <a:endParaRPr lang="en-GB"/>
          </a:p>
        </p:txBody>
      </p:sp>
    </p:spTree>
    <p:extLst>
      <p:ext uri="{BB962C8B-B14F-4D97-AF65-F5344CB8AC3E}">
        <p14:creationId xmlns:p14="http://schemas.microsoft.com/office/powerpoint/2010/main" val="33899592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87.png"/><Relationship Id="rId21" Type="http://schemas.openxmlformats.org/officeDocument/2006/relationships/image" Target="../media/image82.svg"/><Relationship Id="rId42" Type="http://schemas.openxmlformats.org/officeDocument/2006/relationships/image" Target="../media/image38.png"/><Relationship Id="rId47" Type="http://schemas.openxmlformats.org/officeDocument/2006/relationships/image" Target="../media/image43.svg"/><Relationship Id="rId63" Type="http://schemas.openxmlformats.org/officeDocument/2006/relationships/image" Target="../media/image59.svg"/><Relationship Id="rId68" Type="http://schemas.openxmlformats.org/officeDocument/2006/relationships/image" Target="../media/image64.png"/><Relationship Id="rId7" Type="http://schemas.openxmlformats.org/officeDocument/2006/relationships/image" Target="../media/image70.svg"/><Relationship Id="rId2" Type="http://schemas.openxmlformats.org/officeDocument/2006/relationships/notesSlide" Target="../notesSlides/notesSlide7.xml"/><Relationship Id="rId16" Type="http://schemas.openxmlformats.org/officeDocument/2006/relationships/image" Target="../media/image79.png"/><Relationship Id="rId29" Type="http://schemas.openxmlformats.org/officeDocument/2006/relationships/image" Target="../media/image90.svg"/><Relationship Id="rId11" Type="http://schemas.openxmlformats.org/officeDocument/2006/relationships/image" Target="../media/image74.svg"/><Relationship Id="rId24" Type="http://schemas.openxmlformats.org/officeDocument/2006/relationships/image" Target="../media/image85.png"/><Relationship Id="rId32" Type="http://schemas.openxmlformats.org/officeDocument/2006/relationships/image" Target="../media/image36.png"/><Relationship Id="rId37" Type="http://schemas.openxmlformats.org/officeDocument/2006/relationships/image" Target="../media/image32.png"/><Relationship Id="rId40" Type="http://schemas.openxmlformats.org/officeDocument/2006/relationships/image" Target="../media/image35.png"/><Relationship Id="rId45" Type="http://schemas.openxmlformats.org/officeDocument/2006/relationships/image" Target="../media/image41.svg"/><Relationship Id="rId53" Type="http://schemas.openxmlformats.org/officeDocument/2006/relationships/image" Target="../media/image49.svg"/><Relationship Id="rId58" Type="http://schemas.openxmlformats.org/officeDocument/2006/relationships/image" Target="../media/image54.png"/><Relationship Id="rId66" Type="http://schemas.openxmlformats.org/officeDocument/2006/relationships/image" Target="../media/image62.png"/><Relationship Id="rId5" Type="http://schemas.openxmlformats.org/officeDocument/2006/relationships/image" Target="../media/image68.png"/><Relationship Id="rId61" Type="http://schemas.openxmlformats.org/officeDocument/2006/relationships/image" Target="../media/image57.svg"/><Relationship Id="rId19" Type="http://schemas.openxmlformats.org/officeDocument/2006/relationships/image" Target="../media/image95.svg"/><Relationship Id="rId14" Type="http://schemas.openxmlformats.org/officeDocument/2006/relationships/image" Target="../media/image77.png"/><Relationship Id="rId22" Type="http://schemas.openxmlformats.org/officeDocument/2006/relationships/image" Target="../media/image83.png"/><Relationship Id="rId27" Type="http://schemas.openxmlformats.org/officeDocument/2006/relationships/image" Target="../media/image88.svg"/><Relationship Id="rId30" Type="http://schemas.openxmlformats.org/officeDocument/2006/relationships/image" Target="../media/image91.png"/><Relationship Id="rId35" Type="http://schemas.openxmlformats.org/officeDocument/2006/relationships/image" Target="../media/image29.svg"/><Relationship Id="rId43" Type="http://schemas.openxmlformats.org/officeDocument/2006/relationships/image" Target="../media/image39.svg"/><Relationship Id="rId48" Type="http://schemas.openxmlformats.org/officeDocument/2006/relationships/image" Target="../media/image44.png"/><Relationship Id="rId56" Type="http://schemas.openxmlformats.org/officeDocument/2006/relationships/image" Target="../media/image51.svg"/><Relationship Id="rId64" Type="http://schemas.openxmlformats.org/officeDocument/2006/relationships/image" Target="../media/image60.png"/><Relationship Id="rId69" Type="http://schemas.openxmlformats.org/officeDocument/2006/relationships/image" Target="../media/image65.svg"/><Relationship Id="rId8" Type="http://schemas.openxmlformats.org/officeDocument/2006/relationships/image" Target="../media/image71.png"/><Relationship Id="rId51" Type="http://schemas.openxmlformats.org/officeDocument/2006/relationships/image" Target="../media/image47.svg"/><Relationship Id="rId3" Type="http://schemas.openxmlformats.org/officeDocument/2006/relationships/image" Target="../media/image66.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6.svg"/><Relationship Id="rId33" Type="http://schemas.openxmlformats.org/officeDocument/2006/relationships/image" Target="../media/image31.png"/><Relationship Id="rId38" Type="http://schemas.openxmlformats.org/officeDocument/2006/relationships/image" Target="../media/image33.png"/><Relationship Id="rId46" Type="http://schemas.openxmlformats.org/officeDocument/2006/relationships/image" Target="../media/image42.png"/><Relationship Id="rId59" Type="http://schemas.openxmlformats.org/officeDocument/2006/relationships/image" Target="../media/image55.png"/><Relationship Id="rId67" Type="http://schemas.openxmlformats.org/officeDocument/2006/relationships/image" Target="../media/image63.svg"/><Relationship Id="rId20" Type="http://schemas.openxmlformats.org/officeDocument/2006/relationships/image" Target="../media/image81.png"/><Relationship Id="rId41" Type="http://schemas.openxmlformats.org/officeDocument/2006/relationships/image" Target="../media/image37.png"/><Relationship Id="rId54" Type="http://schemas.openxmlformats.org/officeDocument/2006/relationships/image" Target="../media/image52.png"/><Relationship Id="rId62" Type="http://schemas.openxmlformats.org/officeDocument/2006/relationships/image" Target="../media/image58.png"/><Relationship Id="rId70" Type="http://schemas.openxmlformats.org/officeDocument/2006/relationships/image" Target="../media/image96.png"/><Relationship Id="rId1" Type="http://schemas.openxmlformats.org/officeDocument/2006/relationships/slideLayout" Target="../slideLayouts/slideLayout6.xml"/><Relationship Id="rId6" Type="http://schemas.openxmlformats.org/officeDocument/2006/relationships/image" Target="../media/image69.png"/><Relationship Id="rId15" Type="http://schemas.openxmlformats.org/officeDocument/2006/relationships/image" Target="../media/image78.png"/><Relationship Id="rId23" Type="http://schemas.openxmlformats.org/officeDocument/2006/relationships/image" Target="../media/image84.svg"/><Relationship Id="rId28" Type="http://schemas.openxmlformats.org/officeDocument/2006/relationships/image" Target="../media/image89.png"/><Relationship Id="rId36" Type="http://schemas.openxmlformats.org/officeDocument/2006/relationships/image" Target="../media/image30.png"/><Relationship Id="rId49" Type="http://schemas.openxmlformats.org/officeDocument/2006/relationships/image" Target="../media/image45.svg"/><Relationship Id="rId57" Type="http://schemas.openxmlformats.org/officeDocument/2006/relationships/image" Target="../media/image53.png"/><Relationship Id="rId10" Type="http://schemas.openxmlformats.org/officeDocument/2006/relationships/image" Target="../media/image73.png"/><Relationship Id="rId31" Type="http://schemas.openxmlformats.org/officeDocument/2006/relationships/image" Target="../media/image92.svg"/><Relationship Id="rId44" Type="http://schemas.openxmlformats.org/officeDocument/2006/relationships/image" Target="../media/image40.png"/><Relationship Id="rId52" Type="http://schemas.openxmlformats.org/officeDocument/2006/relationships/image" Target="../media/image48.png"/><Relationship Id="rId60" Type="http://schemas.openxmlformats.org/officeDocument/2006/relationships/image" Target="../media/image56.png"/><Relationship Id="rId65" Type="http://schemas.openxmlformats.org/officeDocument/2006/relationships/image" Target="../media/image61.svg"/><Relationship Id="rId4" Type="http://schemas.openxmlformats.org/officeDocument/2006/relationships/image" Target="../media/image67.svg"/><Relationship Id="rId9" Type="http://schemas.openxmlformats.org/officeDocument/2006/relationships/image" Target="../media/image72.svg"/><Relationship Id="rId13" Type="http://schemas.openxmlformats.org/officeDocument/2006/relationships/image" Target="../media/image76.svg"/><Relationship Id="rId18" Type="http://schemas.openxmlformats.org/officeDocument/2006/relationships/image" Target="../media/image94.png"/><Relationship Id="rId39" Type="http://schemas.openxmlformats.org/officeDocument/2006/relationships/image" Target="../media/image34.png"/><Relationship Id="rId34" Type="http://schemas.openxmlformats.org/officeDocument/2006/relationships/image" Target="../media/image28.png"/><Relationship Id="rId50" Type="http://schemas.openxmlformats.org/officeDocument/2006/relationships/image" Target="../media/image46.png"/><Relationship Id="rId55"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www.mckinsey.com/capabilities/operations/our-insights/testing-and-validation-from-hardware-focus-to-full-virtualiz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99.jpeg"/><Relationship Id="rId4" Type="http://schemas.openxmlformats.org/officeDocument/2006/relationships/image" Target="../media/image9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svg"/><Relationship Id="rId17" Type="http://schemas.openxmlformats.org/officeDocument/2006/relationships/image" Target="../media/image129.png"/><Relationship Id="rId2" Type="http://schemas.openxmlformats.org/officeDocument/2006/relationships/notesSlide" Target="../notesSlides/notesSlide22.xml"/><Relationship Id="rId16" Type="http://schemas.openxmlformats.org/officeDocument/2006/relationships/image" Target="../media/image128.png"/><Relationship Id="rId1" Type="http://schemas.openxmlformats.org/officeDocument/2006/relationships/slideLayout" Target="../slideLayouts/slideLayout5.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svg"/><Relationship Id="rId4" Type="http://schemas.openxmlformats.org/officeDocument/2006/relationships/image" Target="../media/image116.svg"/><Relationship Id="rId9" Type="http://schemas.openxmlformats.org/officeDocument/2006/relationships/image" Target="../media/image121.png"/><Relationship Id="rId14" Type="http://schemas.openxmlformats.org/officeDocument/2006/relationships/image" Target="../media/image126.svg"/></Relationships>
</file>

<file path=ppt/slides/_rels/slide2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svg"/><Relationship Id="rId7" Type="http://schemas.openxmlformats.org/officeDocument/2006/relationships/image" Target="../media/image136.sv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35.png"/><Relationship Id="rId11" Type="http://schemas.openxmlformats.org/officeDocument/2006/relationships/image" Target="../media/image140.svg"/><Relationship Id="rId5" Type="http://schemas.openxmlformats.org/officeDocument/2006/relationships/image" Target="../media/image134.sv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svg"/></Relationships>
</file>

<file path=ppt/slides/_rels/slide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4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144.jpe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4.xml"/><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6" Type="http://schemas.openxmlformats.org/officeDocument/2006/relationships/image" Target="../media/image51.svg"/><Relationship Id="rId21" Type="http://schemas.openxmlformats.org/officeDocument/2006/relationships/image" Target="../media/image46.png"/><Relationship Id="rId34" Type="http://schemas.openxmlformats.org/officeDocument/2006/relationships/image" Target="../media/image59.svg"/><Relationship Id="rId42" Type="http://schemas.openxmlformats.org/officeDocument/2006/relationships/image" Target="../media/image67.svg"/><Relationship Id="rId47" Type="http://schemas.openxmlformats.org/officeDocument/2006/relationships/image" Target="../media/image72.svg"/><Relationship Id="rId50" Type="http://schemas.openxmlformats.org/officeDocument/2006/relationships/image" Target="../media/image75.png"/><Relationship Id="rId55" Type="http://schemas.openxmlformats.org/officeDocument/2006/relationships/image" Target="../media/image80.png"/><Relationship Id="rId63" Type="http://schemas.openxmlformats.org/officeDocument/2006/relationships/image" Target="../media/image88.svg"/><Relationship Id="rId68" Type="http://schemas.openxmlformats.org/officeDocument/2006/relationships/image" Target="../media/image93.jpeg"/><Relationship Id="rId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41.svg"/><Relationship Id="rId29" Type="http://schemas.openxmlformats.org/officeDocument/2006/relationships/image" Target="../media/image54.png"/><Relationship Id="rId11" Type="http://schemas.openxmlformats.org/officeDocument/2006/relationships/image" Target="../media/image36.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62.png"/><Relationship Id="rId40" Type="http://schemas.openxmlformats.org/officeDocument/2006/relationships/image" Target="../media/image65.svg"/><Relationship Id="rId45" Type="http://schemas.openxmlformats.org/officeDocument/2006/relationships/image" Target="../media/image70.svg"/><Relationship Id="rId53" Type="http://schemas.openxmlformats.org/officeDocument/2006/relationships/image" Target="../media/image78.png"/><Relationship Id="rId58" Type="http://schemas.openxmlformats.org/officeDocument/2006/relationships/image" Target="../media/image83.png"/><Relationship Id="rId66" Type="http://schemas.openxmlformats.org/officeDocument/2006/relationships/image" Target="../media/image91.png"/><Relationship Id="rId5" Type="http://schemas.openxmlformats.org/officeDocument/2006/relationships/image" Target="../media/image30.png"/><Relationship Id="rId61" Type="http://schemas.openxmlformats.org/officeDocument/2006/relationships/image" Target="../media/image86.svg"/><Relationship Id="rId19" Type="http://schemas.openxmlformats.org/officeDocument/2006/relationships/image" Target="../media/image44.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png"/><Relationship Id="rId56" Type="http://schemas.openxmlformats.org/officeDocument/2006/relationships/image" Target="../media/image81.png"/><Relationship Id="rId64" Type="http://schemas.openxmlformats.org/officeDocument/2006/relationships/image" Target="../media/image89.png"/><Relationship Id="rId8" Type="http://schemas.openxmlformats.org/officeDocument/2006/relationships/image" Target="../media/image33.png"/><Relationship Id="rId51" Type="http://schemas.openxmlformats.org/officeDocument/2006/relationships/image" Target="../media/image76.svg"/><Relationship Id="rId3" Type="http://schemas.openxmlformats.org/officeDocument/2006/relationships/image" Target="../media/image28.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svg"/><Relationship Id="rId46" Type="http://schemas.openxmlformats.org/officeDocument/2006/relationships/image" Target="../media/image71.png"/><Relationship Id="rId59" Type="http://schemas.openxmlformats.org/officeDocument/2006/relationships/image" Target="../media/image84.svg"/><Relationship Id="rId67" Type="http://schemas.openxmlformats.org/officeDocument/2006/relationships/image" Target="../media/image92.svg"/><Relationship Id="rId20" Type="http://schemas.openxmlformats.org/officeDocument/2006/relationships/image" Target="../media/image45.svg"/><Relationship Id="rId41" Type="http://schemas.openxmlformats.org/officeDocument/2006/relationships/image" Target="../media/image66.png"/><Relationship Id="rId54" Type="http://schemas.openxmlformats.org/officeDocument/2006/relationships/image" Target="../media/image79.png"/><Relationship Id="rId6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svg"/><Relationship Id="rId49" Type="http://schemas.openxmlformats.org/officeDocument/2006/relationships/image" Target="../media/image74.svg"/><Relationship Id="rId57" Type="http://schemas.openxmlformats.org/officeDocument/2006/relationships/image" Target="../media/image82.svg"/><Relationship Id="rId10" Type="http://schemas.openxmlformats.org/officeDocument/2006/relationships/image" Target="../media/image35.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7.png"/><Relationship Id="rId60" Type="http://schemas.openxmlformats.org/officeDocument/2006/relationships/image" Target="../media/image85.png"/><Relationship Id="rId65" Type="http://schemas.openxmlformats.org/officeDocument/2006/relationships/image" Target="../media/image90.svg"/><Relationship Id="rId4" Type="http://schemas.openxmlformats.org/officeDocument/2006/relationships/image" Target="../media/image29.svg"/><Relationship Id="rId9"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svg"/><Relationship Id="rId3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46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 and see real business results</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BEDF1"/>
                </a:solidFill>
                <a:effectLst/>
                <a:uLnTx/>
                <a:uFillTx/>
                <a:latin typeface="Arial" panose="020B0604020202020204"/>
                <a:ea typeface="+mn-ea"/>
                <a:cs typeface="+mn-cs"/>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5"/>
          <a:stretch>
            <a:fillRect/>
          </a:stretch>
        </p:blipFill>
        <p:spPr>
          <a:xfrm>
            <a:off x="1149849" y="4735944"/>
            <a:ext cx="750887" cy="390612"/>
          </a:xfrm>
          <a:prstGeom prst="rect">
            <a:avLst/>
          </a:prstGeom>
        </p:spPr>
      </p:pic>
      <p:grpSp>
        <p:nvGrpSpPr>
          <p:cNvPr id="3" name="Group 2">
            <a:extLst>
              <a:ext uri="{FF2B5EF4-FFF2-40B4-BE49-F238E27FC236}">
                <a16:creationId xmlns:a16="http://schemas.microsoft.com/office/drawing/2014/main" id="{79930BFF-1C69-052D-7C79-40449419E23B}"/>
              </a:ext>
            </a:extLst>
          </p:cNvPr>
          <p:cNvGrpSpPr/>
          <p:nvPr/>
        </p:nvGrpSpPr>
        <p:grpSpPr>
          <a:xfrm>
            <a:off x="1038636" y="2057903"/>
            <a:ext cx="3004720" cy="3886904"/>
            <a:chOff x="1038636" y="2057903"/>
            <a:chExt cx="3004720" cy="3886904"/>
          </a:xfrm>
        </p:grpSpPr>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40" y="5432721"/>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14"/>
            <a:stretch>
              <a:fillRect/>
            </a:stretch>
          </p:blipFill>
          <p:spPr>
            <a:xfrm>
              <a:off x="2417230" y="5381642"/>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4219" y="3682408"/>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16"/>
            <a:stretch>
              <a:fillRect/>
            </a:stretch>
          </p:blipFill>
          <p:spPr>
            <a:xfrm>
              <a:off x="2555983" y="371788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17"/>
            <a:stretch>
              <a:fillRect/>
            </a:stretch>
          </p:blipFill>
          <p:spPr>
            <a:xfrm>
              <a:off x="1045690" y="2587911"/>
              <a:ext cx="1567053" cy="216372"/>
            </a:xfrm>
            <a:prstGeom prst="rect">
              <a:avLst/>
            </a:prstGeom>
          </p:spPr>
        </p:pic>
        <p:pic>
          <p:nvPicPr>
            <p:cNvPr id="37" name="Graphic 36">
              <a:extLst>
                <a:ext uri="{FF2B5EF4-FFF2-40B4-BE49-F238E27FC236}">
                  <a16:creationId xmlns:a16="http://schemas.microsoft.com/office/drawing/2014/main" id="{A648E169-2F39-8CD1-A0D8-9396D46378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25897" y="5456053"/>
              <a:ext cx="917459" cy="172331"/>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95951" y="4259710"/>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229476" y="4291480"/>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351751" y="3188920"/>
              <a:ext cx="952962" cy="196643"/>
            </a:xfrm>
            <a:prstGeom prst="rect">
              <a:avLst/>
            </a:prstGeom>
          </p:spPr>
        </p:pic>
      </p:grpSp>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39842" y="5435111"/>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33"/>
          <a:stretch>
            <a:fillRect/>
          </a:stretch>
        </p:blipFill>
        <p:spPr>
          <a:xfrm>
            <a:off x="6245809" y="4754213"/>
            <a:ext cx="1186412" cy="257576"/>
          </a:xfrm>
          <a:prstGeom prst="rect">
            <a:avLst/>
          </a:prstGeom>
        </p:spPr>
      </p:pic>
      <p:grpSp>
        <p:nvGrpSpPr>
          <p:cNvPr id="48" name="Group 47">
            <a:extLst>
              <a:ext uri="{FF2B5EF4-FFF2-40B4-BE49-F238E27FC236}">
                <a16:creationId xmlns:a16="http://schemas.microsoft.com/office/drawing/2014/main" id="{A3F6C408-C7BD-F744-5A1A-A70F74BBB76B}"/>
              </a:ext>
            </a:extLst>
          </p:cNvPr>
          <p:cNvGrpSpPr/>
          <p:nvPr/>
        </p:nvGrpSpPr>
        <p:grpSpPr>
          <a:xfrm>
            <a:off x="4546997" y="2034899"/>
            <a:ext cx="3098923" cy="3705169"/>
            <a:chOff x="4546997" y="2034899"/>
            <a:chExt cx="3098923"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113078" y="2591869"/>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165881" y="2034899"/>
              <a:ext cx="965213" cy="387383"/>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37"/>
            <a:srcRect r="48576" b="34606"/>
            <a:stretch/>
          </p:blipFill>
          <p:spPr>
            <a:xfrm>
              <a:off x="5057109" y="4087720"/>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38"/>
            <a:stretch>
              <a:fillRect/>
            </a:stretch>
          </p:blipFill>
          <p:spPr>
            <a:xfrm>
              <a:off x="4772632" y="4747071"/>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39"/>
            <a:stretch>
              <a:fillRect/>
            </a:stretch>
          </p:blipFill>
          <p:spPr>
            <a:xfrm>
              <a:off x="5359963" y="3278357"/>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40"/>
            <a:stretch>
              <a:fillRect/>
            </a:stretch>
          </p:blipFill>
          <p:spPr>
            <a:xfrm>
              <a:off x="6755640" y="3241440"/>
              <a:ext cx="890280" cy="192049"/>
            </a:xfrm>
            <a:prstGeom prst="rect">
              <a:avLst/>
            </a:prstGeom>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41"/>
            <a:stretch>
              <a:fillRect/>
            </a:stretch>
          </p:blipFill>
          <p:spPr>
            <a:xfrm>
              <a:off x="4629076" y="5416972"/>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244326" y="3940247"/>
              <a:ext cx="832698" cy="832698"/>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546997" y="3167544"/>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5782895" y="5317274"/>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731922" y="2664731"/>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871927" y="3740778"/>
              <a:ext cx="1394506" cy="212627"/>
            </a:xfrm>
            <a:prstGeom prst="rect">
              <a:avLst/>
            </a:prstGeom>
          </p:spPr>
        </p:pic>
      </p:grpSp>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9919444" y="2116338"/>
            <a:ext cx="935124" cy="224504"/>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435444" y="3744785"/>
            <a:ext cx="788846" cy="370543"/>
          </a:xfrm>
          <a:prstGeom prst="rect">
            <a:avLst/>
          </a:prstGeom>
        </p:spPr>
      </p:pic>
      <p:grpSp>
        <p:nvGrpSpPr>
          <p:cNvPr id="30" name="Group 29">
            <a:extLst>
              <a:ext uri="{FF2B5EF4-FFF2-40B4-BE49-F238E27FC236}">
                <a16:creationId xmlns:a16="http://schemas.microsoft.com/office/drawing/2014/main" id="{2BB23FFB-B135-7B2F-673D-46F7562B8EF9}"/>
              </a:ext>
            </a:extLst>
          </p:cNvPr>
          <p:cNvGrpSpPr/>
          <p:nvPr/>
        </p:nvGrpSpPr>
        <p:grpSpPr>
          <a:xfrm>
            <a:off x="8255546" y="2128084"/>
            <a:ext cx="3018673" cy="3614106"/>
            <a:chOff x="8255546" y="2128084"/>
            <a:chExt cx="3018673" cy="3614106"/>
          </a:xfrm>
        </p:grpSpPr>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8623796" y="5009667"/>
              <a:ext cx="949609" cy="215245"/>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57"/>
            <a:stretch>
              <a:fillRect/>
            </a:stretch>
          </p:blipFill>
          <p:spPr>
            <a:xfrm>
              <a:off x="8609352" y="4399600"/>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58"/>
            <a:stretch>
              <a:fillRect/>
            </a:stretch>
          </p:blipFill>
          <p:spPr>
            <a:xfrm>
              <a:off x="10004604" y="4370812"/>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59"/>
            <a:stretch>
              <a:fillRect/>
            </a:stretch>
          </p:blipFill>
          <p:spPr>
            <a:xfrm>
              <a:off x="9340805" y="3187732"/>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538318" y="3156840"/>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8492254" y="2128084"/>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8255546" y="2632582"/>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9654643" y="2641435"/>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354056" y="3738168"/>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2216E"/>
                </a:solidFill>
                <a:effectLst/>
                <a:uLnTx/>
                <a:uFillTx/>
                <a:latin typeface="Arial" panose="020B0604020202020204"/>
                <a:ea typeface="+mn-ea"/>
                <a:cs typeface="+mn-cs"/>
              </a:endParaRPr>
            </a:p>
          </p:txBody>
        </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9802535" y="4441232"/>
              <a:ext cx="1300958" cy="1300958"/>
            </a:xfrm>
            <a:prstGeom prst="rect">
              <a:avLst/>
            </a:prstGeom>
          </p:spPr>
        </p:pic>
      </p:grpSp>
      <p:grpSp>
        <p:nvGrpSpPr>
          <p:cNvPr id="44" name="Group 43">
            <a:extLst>
              <a:ext uri="{FF2B5EF4-FFF2-40B4-BE49-F238E27FC236}">
                <a16:creationId xmlns:a16="http://schemas.microsoft.com/office/drawing/2014/main" id="{2C01DAE4-C3A1-8D17-A8F6-6EF61B263C94}"/>
              </a:ext>
            </a:extLst>
          </p:cNvPr>
          <p:cNvGrpSpPr>
            <a:grpSpLocks noGrp="1" noUngrp="1" noRot="1" noMove="1" noResize="1"/>
          </p:cNvGrpSpPr>
          <p:nvPr/>
        </p:nvGrpSpPr>
        <p:grpSpPr>
          <a:xfrm>
            <a:off x="719959" y="1872343"/>
            <a:ext cx="3457883" cy="4134755"/>
            <a:chOff x="719959" y="1872343"/>
            <a:chExt cx="3457883" cy="4134755"/>
          </a:xfrm>
          <a:solidFill>
            <a:schemeClr val="bg1">
              <a:alpha val="80000"/>
            </a:schemeClr>
          </a:solidFill>
        </p:grpSpPr>
        <p:sp>
          <p:nvSpPr>
            <p:cNvPr id="35" name="Rectangle 34">
              <a:extLst>
                <a:ext uri="{FF2B5EF4-FFF2-40B4-BE49-F238E27FC236}">
                  <a16:creationId xmlns:a16="http://schemas.microsoft.com/office/drawing/2014/main" id="{655FBB3F-640B-CC78-7185-1E3EECE917EB}"/>
                </a:ext>
              </a:extLst>
            </p:cNvPr>
            <p:cNvSpPr>
              <a:spLocks noGrp="1" noRot="1" noMove="1" noResize="1" noEditPoints="1" noAdjustHandles="1" noChangeArrowheads="1" noChangeShapeType="1"/>
            </p:cNvSpPr>
            <p:nvPr/>
          </p:nvSpPr>
          <p:spPr>
            <a:xfrm>
              <a:off x="731519" y="1872343"/>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5114A8D2-511C-0CD0-FD72-292536CDCE98}"/>
                </a:ext>
              </a:extLst>
            </p:cNvPr>
            <p:cNvSpPr>
              <a:spLocks noGrp="1" noRot="1" noMove="1" noResize="1" noEditPoints="1" noAdjustHandles="1" noChangeArrowheads="1" noChangeShapeType="1"/>
            </p:cNvSpPr>
            <p:nvPr/>
          </p:nvSpPr>
          <p:spPr>
            <a:xfrm>
              <a:off x="724751" y="2813553"/>
              <a:ext cx="2650376"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E7B17B0-3112-D6FC-F3DE-989D2480C2F3}"/>
                </a:ext>
              </a:extLst>
            </p:cNvPr>
            <p:cNvSpPr>
              <a:spLocks noGrp="1" noRot="1" noMove="1" noResize="1" noEditPoints="1" noAdjustHandles="1" noChangeArrowheads="1" noChangeShapeType="1"/>
            </p:cNvSpPr>
            <p:nvPr/>
          </p:nvSpPr>
          <p:spPr>
            <a:xfrm>
              <a:off x="719959" y="3669932"/>
              <a:ext cx="3408057"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54DB3B36-4C75-4119-227E-69FCAD14CA48}"/>
                </a:ext>
              </a:extLst>
            </p:cNvPr>
            <p:cNvSpPr>
              <a:spLocks noGrp="1" noRot="1" noMove="1" noResize="1" noEditPoints="1" noAdjustHandles="1" noChangeArrowheads="1" noChangeShapeType="1"/>
            </p:cNvSpPr>
            <p:nvPr/>
          </p:nvSpPr>
          <p:spPr>
            <a:xfrm>
              <a:off x="2004364" y="4410325"/>
              <a:ext cx="2149055" cy="9157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4CFB14E8-9CD5-CAE8-5C08-9153B3925E15}"/>
                </a:ext>
              </a:extLst>
            </p:cNvPr>
            <p:cNvSpPr>
              <a:spLocks noGrp="1" noRot="1" noMove="1" noResize="1" noEditPoints="1" noAdjustHandles="1" noChangeArrowheads="1" noChangeShapeType="1"/>
            </p:cNvSpPr>
            <p:nvPr/>
          </p:nvSpPr>
          <p:spPr>
            <a:xfrm>
              <a:off x="769785" y="5279496"/>
              <a:ext cx="3408057" cy="7276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0" name="Group 59">
            <a:extLst>
              <a:ext uri="{FF2B5EF4-FFF2-40B4-BE49-F238E27FC236}">
                <a16:creationId xmlns:a16="http://schemas.microsoft.com/office/drawing/2014/main" id="{82AC3BC7-48A2-04A6-414E-065E910597D8}"/>
              </a:ext>
            </a:extLst>
          </p:cNvPr>
          <p:cNvGrpSpPr>
            <a:grpSpLocks noGrp="1" noUngrp="1" noRot="1" noMove="1" noResize="1"/>
          </p:cNvGrpSpPr>
          <p:nvPr/>
        </p:nvGrpSpPr>
        <p:grpSpPr>
          <a:xfrm>
            <a:off x="8100794" y="1931099"/>
            <a:ext cx="3246473" cy="3575729"/>
            <a:chOff x="8100794" y="1931099"/>
            <a:chExt cx="3246473" cy="3575729"/>
          </a:xfrm>
          <a:solidFill>
            <a:schemeClr val="bg1">
              <a:alpha val="80000"/>
            </a:schemeClr>
          </a:solidFill>
        </p:grpSpPr>
        <p:sp>
          <p:nvSpPr>
            <p:cNvPr id="53" name="Rectangle 52">
              <a:extLst>
                <a:ext uri="{FF2B5EF4-FFF2-40B4-BE49-F238E27FC236}">
                  <a16:creationId xmlns:a16="http://schemas.microsoft.com/office/drawing/2014/main" id="{1A1862CC-C6D1-9DAA-0B79-66305F094EEC}"/>
                </a:ext>
              </a:extLst>
            </p:cNvPr>
            <p:cNvSpPr>
              <a:spLocks noGrp="1" noRot="1" noMove="1" noResize="1" noEditPoints="1" noAdjustHandles="1" noChangeArrowheads="1" noChangeShapeType="1"/>
            </p:cNvSpPr>
            <p:nvPr/>
          </p:nvSpPr>
          <p:spPr>
            <a:xfrm>
              <a:off x="8100794" y="4228828"/>
              <a:ext cx="3246473" cy="127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CFABA2D8-44E3-F23C-C5D2-BA8E3BC8EA9F}"/>
                </a:ext>
              </a:extLst>
            </p:cNvPr>
            <p:cNvSpPr>
              <a:spLocks noGrp="1" noRot="1" noMove="1" noResize="1" noEditPoints="1" noAdjustHandles="1" noChangeArrowheads="1" noChangeShapeType="1"/>
            </p:cNvSpPr>
            <p:nvPr/>
          </p:nvSpPr>
          <p:spPr>
            <a:xfrm>
              <a:off x="8109351" y="3443263"/>
              <a:ext cx="1141775"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Rectangle 57">
              <a:extLst>
                <a:ext uri="{FF2B5EF4-FFF2-40B4-BE49-F238E27FC236}">
                  <a16:creationId xmlns:a16="http://schemas.microsoft.com/office/drawing/2014/main" id="{765F9097-160C-7964-251C-17D9A58CA776}"/>
                </a:ext>
              </a:extLst>
            </p:cNvPr>
            <p:cNvSpPr>
              <a:spLocks noGrp="1" noRot="1" noMove="1" noResize="1" noEditPoints="1" noAdjustHandles="1" noChangeArrowheads="1" noChangeShapeType="1"/>
            </p:cNvSpPr>
            <p:nvPr/>
          </p:nvSpPr>
          <p:spPr>
            <a:xfrm>
              <a:off x="10467707" y="2949417"/>
              <a:ext cx="821922"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66CBBC92-2037-9F40-32F4-30988A74F25F}"/>
                </a:ext>
              </a:extLst>
            </p:cNvPr>
            <p:cNvSpPr>
              <a:spLocks noGrp="1" noRot="1" noMove="1" noResize="1" noEditPoints="1" noAdjustHandles="1" noChangeArrowheads="1" noChangeShapeType="1"/>
            </p:cNvSpPr>
            <p:nvPr/>
          </p:nvSpPr>
          <p:spPr>
            <a:xfrm>
              <a:off x="8255543" y="1931099"/>
              <a:ext cx="1479583" cy="9939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3" name="Speech Bubble: Rectangle with Corners Rounded 62">
            <a:extLst>
              <a:ext uri="{FF2B5EF4-FFF2-40B4-BE49-F238E27FC236}">
                <a16:creationId xmlns:a16="http://schemas.microsoft.com/office/drawing/2014/main" id="{943C20C5-6F26-0A72-2EEB-EFD27B9AAE91}"/>
              </a:ext>
            </a:extLst>
          </p:cNvPr>
          <p:cNvSpPr/>
          <p:nvPr/>
        </p:nvSpPr>
        <p:spPr>
          <a:xfrm>
            <a:off x="3251205" y="5274485"/>
            <a:ext cx="3180982" cy="869031"/>
          </a:xfrm>
          <a:prstGeom prst="wedgeRoundRectCallout">
            <a:avLst>
              <a:gd name="adj1" fmla="val 60540"/>
              <a:gd name="adj2" fmla="val -21018"/>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Validation related observations dropped 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after implementation.</a:t>
            </a:r>
          </a:p>
        </p:txBody>
      </p:sp>
      <p:pic>
        <p:nvPicPr>
          <p:cNvPr id="7" name="Picture 6">
            <a:extLst>
              <a:ext uri="{FF2B5EF4-FFF2-40B4-BE49-F238E27FC236}">
                <a16:creationId xmlns:a16="http://schemas.microsoft.com/office/drawing/2014/main" id="{37DD88F8-3B2F-6879-8338-B30466509AFA}"/>
              </a:ext>
            </a:extLst>
          </p:cNvPr>
          <p:cNvPicPr>
            <a:picLocks noChangeAspect="1"/>
          </p:cNvPicPr>
          <p:nvPr/>
        </p:nvPicPr>
        <p:blipFill>
          <a:blip r:embed="rId70"/>
          <a:stretch>
            <a:fillRect/>
          </a:stretch>
        </p:blipFill>
        <p:spPr>
          <a:xfrm>
            <a:off x="4392020" y="1984863"/>
            <a:ext cx="3407959" cy="2663786"/>
          </a:xfrm>
          <a:prstGeom prst="rect">
            <a:avLst/>
          </a:prstGeom>
        </p:spPr>
      </p:pic>
      <p:sp>
        <p:nvSpPr>
          <p:cNvPr id="69" name="Speech Bubble: Rectangle with Corners Rounded 68">
            <a:extLst>
              <a:ext uri="{FF2B5EF4-FFF2-40B4-BE49-F238E27FC236}">
                <a16:creationId xmlns:a16="http://schemas.microsoft.com/office/drawing/2014/main" id="{FCB0BEB0-0843-4E2F-4D4A-2FDC180D8F2E}"/>
              </a:ext>
            </a:extLst>
          </p:cNvPr>
          <p:cNvSpPr/>
          <p:nvPr/>
        </p:nvSpPr>
        <p:spPr>
          <a:xfrm>
            <a:off x="2258005" y="3940247"/>
            <a:ext cx="2069399" cy="1170933"/>
          </a:xfrm>
          <a:prstGeom prst="wedgeRoundRectCallout">
            <a:avLst>
              <a:gd name="adj1" fmla="val -60511"/>
              <a:gd name="adj2" fmla="val 28085"/>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eliminated human errors and removed 50% from the validation cycle time.</a:t>
            </a:r>
          </a:p>
        </p:txBody>
      </p:sp>
      <p:sp>
        <p:nvSpPr>
          <p:cNvPr id="71" name="Speech Bubble: Rectangle with Corners Rounded 70">
            <a:extLst>
              <a:ext uri="{FF2B5EF4-FFF2-40B4-BE49-F238E27FC236}">
                <a16:creationId xmlns:a16="http://schemas.microsoft.com/office/drawing/2014/main" id="{1F24CDFC-513C-008E-C293-EAFF86982AC8}"/>
              </a:ext>
            </a:extLst>
          </p:cNvPr>
          <p:cNvSpPr/>
          <p:nvPr/>
        </p:nvSpPr>
        <p:spPr>
          <a:xfrm>
            <a:off x="1034445" y="2565794"/>
            <a:ext cx="2069399" cy="947940"/>
          </a:xfrm>
          <a:prstGeom prst="wedgeRoundRectCallout">
            <a:avLst>
              <a:gd name="adj1" fmla="val 59845"/>
              <a:gd name="adj2" fmla="val 2287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reduced the validation cycle time by over 50%. </a:t>
            </a:r>
          </a:p>
        </p:txBody>
      </p:sp>
      <p:sp>
        <p:nvSpPr>
          <p:cNvPr id="62" name="Speech Bubble: Rectangle with Corners Rounded 61">
            <a:extLst>
              <a:ext uri="{FF2B5EF4-FFF2-40B4-BE49-F238E27FC236}">
                <a16:creationId xmlns:a16="http://schemas.microsoft.com/office/drawing/2014/main" id="{EC62DCA2-A948-185B-5AE8-62001EC1C566}"/>
              </a:ext>
            </a:extLst>
          </p:cNvPr>
          <p:cNvSpPr/>
          <p:nvPr/>
        </p:nvSpPr>
        <p:spPr>
          <a:xfrm>
            <a:off x="4694968" y="2978841"/>
            <a:ext cx="2589880" cy="1344824"/>
          </a:xfrm>
          <a:prstGeom prst="wedgeRoundRectCallout">
            <a:avLst>
              <a:gd name="adj1" fmla="val 21535"/>
              <a:gd name="adj2" fmla="val 7221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ValGenesis VLMS has tremendously reduced manual work and improved compliance through system-driven interlocks.</a:t>
            </a:r>
          </a:p>
        </p:txBody>
      </p:sp>
      <p:sp>
        <p:nvSpPr>
          <p:cNvPr id="64" name="Speech Bubble: Rectangle with Corners Rounded 63">
            <a:extLst>
              <a:ext uri="{FF2B5EF4-FFF2-40B4-BE49-F238E27FC236}">
                <a16:creationId xmlns:a16="http://schemas.microsoft.com/office/drawing/2014/main" id="{697EEDE2-568D-48B5-1E48-05C19840F9F0}"/>
              </a:ext>
            </a:extLst>
          </p:cNvPr>
          <p:cNvSpPr/>
          <p:nvPr/>
        </p:nvSpPr>
        <p:spPr>
          <a:xfrm>
            <a:off x="6868444" y="1546460"/>
            <a:ext cx="2589880" cy="943443"/>
          </a:xfrm>
          <a:prstGeom prst="wedgeRoundRectCallout">
            <a:avLst>
              <a:gd name="adj1" fmla="val 61549"/>
              <a:gd name="adj2" fmla="val 21444"/>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We can perform seamless validations across the globe with quick turnaround.</a:t>
            </a:r>
          </a:p>
        </p:txBody>
      </p:sp>
      <p:pic>
        <p:nvPicPr>
          <p:cNvPr id="65" name="Picture 64">
            <a:extLst>
              <a:ext uri="{FF2B5EF4-FFF2-40B4-BE49-F238E27FC236}">
                <a16:creationId xmlns:a16="http://schemas.microsoft.com/office/drawing/2014/main" id="{2F2574A9-1C63-ED89-9A23-DDAA54740F77}"/>
              </a:ext>
            </a:extLst>
          </p:cNvPr>
          <p:cNvPicPr>
            <a:picLocks noChangeAspect="1"/>
          </p:cNvPicPr>
          <p:nvPr/>
        </p:nvPicPr>
        <p:blipFill>
          <a:blip r:embed="rId70"/>
          <a:stretch>
            <a:fillRect/>
          </a:stretch>
        </p:blipFill>
        <p:spPr>
          <a:xfrm>
            <a:off x="8071067" y="2530848"/>
            <a:ext cx="3407959" cy="1941004"/>
          </a:xfrm>
          <a:prstGeom prst="rect">
            <a:avLst/>
          </a:prstGeom>
        </p:spPr>
      </p:pic>
      <p:sp>
        <p:nvSpPr>
          <p:cNvPr id="67" name="Speech Bubble: Rectangle with Corners Rounded 66">
            <a:extLst>
              <a:ext uri="{FF2B5EF4-FFF2-40B4-BE49-F238E27FC236}">
                <a16:creationId xmlns:a16="http://schemas.microsoft.com/office/drawing/2014/main" id="{0225B627-7560-AA22-8DE3-434A9B2F07D4}"/>
              </a:ext>
            </a:extLst>
          </p:cNvPr>
          <p:cNvSpPr/>
          <p:nvPr/>
        </p:nvSpPr>
        <p:spPr>
          <a:xfrm>
            <a:off x="8881175" y="4493002"/>
            <a:ext cx="2589880" cy="1344824"/>
          </a:xfrm>
          <a:prstGeom prst="wedgeRoundRectCallout">
            <a:avLst>
              <a:gd name="adj1" fmla="val -20833"/>
              <a:gd name="adj2" fmla="val -69603"/>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Now it takes 90% less time to complete testing activities. 40 audits resulted in zero audit findings on the validation records.</a:t>
            </a:r>
          </a:p>
        </p:txBody>
      </p:sp>
      <p:sp>
        <p:nvSpPr>
          <p:cNvPr id="66" name="Rectangle 65">
            <a:extLst>
              <a:ext uri="{FF2B5EF4-FFF2-40B4-BE49-F238E27FC236}">
                <a16:creationId xmlns:a16="http://schemas.microsoft.com/office/drawing/2014/main" id="{28D6A3FE-2910-1CEF-BCD1-E975140C4198}"/>
              </a:ext>
            </a:extLst>
          </p:cNvPr>
          <p:cNvSpPr/>
          <p:nvPr/>
        </p:nvSpPr>
        <p:spPr>
          <a:xfrm>
            <a:off x="4414800" y="4528053"/>
            <a:ext cx="1805038" cy="72760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902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DE8A7-65CE-8478-9C2F-DF3FC2E7D5F8}"/>
              </a:ext>
            </a:extLst>
          </p:cNvPr>
          <p:cNvSpPr>
            <a:spLocks noGrp="1"/>
          </p:cNvSpPr>
          <p:nvPr>
            <p:ph type="body" idx="1"/>
          </p:nvPr>
        </p:nvSpPr>
        <p:spPr>
          <a:xfrm>
            <a:off x="2388782" y="5060559"/>
            <a:ext cx="4713560" cy="1273566"/>
          </a:xfrm>
        </p:spPr>
        <p:txBody>
          <a:bodyPr>
            <a:normAutofit/>
          </a:bodyPr>
          <a:lstStyle/>
          <a:p>
            <a:r>
              <a:rPr lang="en-US" i="1" dirty="0"/>
              <a:t>Jeff </a:t>
            </a:r>
            <a:r>
              <a:rPr lang="en-US" i="1" dirty="0" err="1"/>
              <a:t>Masten</a:t>
            </a:r>
            <a:endParaRPr lang="en-US" i="1" dirty="0"/>
          </a:p>
          <a:p>
            <a:r>
              <a:rPr lang="en-US" i="1" dirty="0"/>
              <a:t>COO, </a:t>
            </a:r>
            <a:r>
              <a:rPr lang="en-US" i="1" dirty="0" err="1"/>
              <a:t>Theragent</a:t>
            </a:r>
            <a:endParaRPr lang="en-US" i="1" dirty="0"/>
          </a:p>
        </p:txBody>
      </p:sp>
      <p:sp>
        <p:nvSpPr>
          <p:cNvPr id="3" name="Text Placeholder 2">
            <a:extLst>
              <a:ext uri="{FF2B5EF4-FFF2-40B4-BE49-F238E27FC236}">
                <a16:creationId xmlns:a16="http://schemas.microsoft.com/office/drawing/2014/main" id="{A2C28181-0FA6-B4C4-C2F4-7382DC1F4591}"/>
              </a:ext>
            </a:extLst>
          </p:cNvPr>
          <p:cNvSpPr>
            <a:spLocks noGrp="1"/>
          </p:cNvSpPr>
          <p:nvPr>
            <p:ph type="body" sz="quarter" idx="10"/>
          </p:nvPr>
        </p:nvSpPr>
        <p:spPr/>
        <p:txBody>
          <a:bodyPr>
            <a:normAutofit/>
          </a:bodyPr>
          <a:lstStyle/>
          <a:p>
            <a:r>
              <a:rPr lang="en-US"/>
              <a:t>Our employees don’t want to push paper. They want to change our world and transform medicine. We want to make sure they have the tools they need to do it.</a:t>
            </a:r>
          </a:p>
        </p:txBody>
      </p:sp>
    </p:spTree>
    <p:extLst>
      <p:ext uri="{BB962C8B-B14F-4D97-AF65-F5344CB8AC3E}">
        <p14:creationId xmlns:p14="http://schemas.microsoft.com/office/powerpoint/2010/main" val="185927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9B731-46DD-CA5E-35E2-E63ABD597E51}"/>
              </a:ext>
            </a:extLst>
          </p:cNvPr>
          <p:cNvSpPr>
            <a:spLocks noGrp="1"/>
          </p:cNvSpPr>
          <p:nvPr>
            <p:ph type="ctrTitle"/>
          </p:nvPr>
        </p:nvSpPr>
        <p:spPr/>
        <p:txBody>
          <a:bodyPr/>
          <a:lstStyle/>
          <a:p>
            <a:r>
              <a:rPr lang="en-US" dirty="0"/>
              <a:t>Up to 30%</a:t>
            </a:r>
          </a:p>
        </p:txBody>
      </p:sp>
      <p:sp>
        <p:nvSpPr>
          <p:cNvPr id="2" name="Text Placeholder 1">
            <a:extLst>
              <a:ext uri="{FF2B5EF4-FFF2-40B4-BE49-F238E27FC236}">
                <a16:creationId xmlns:a16="http://schemas.microsoft.com/office/drawing/2014/main" id="{CD886208-BFE3-6937-B2BA-7B3636DAD51F}"/>
              </a:ext>
            </a:extLst>
          </p:cNvPr>
          <p:cNvSpPr>
            <a:spLocks noGrp="1"/>
          </p:cNvSpPr>
          <p:nvPr>
            <p:ph type="body" idx="1"/>
          </p:nvPr>
        </p:nvSpPr>
        <p:spPr>
          <a:xfrm>
            <a:off x="1042416" y="3523772"/>
            <a:ext cx="5773054" cy="1089529"/>
          </a:xfrm>
        </p:spPr>
        <p:txBody>
          <a:bodyPr/>
          <a:lstStyle/>
          <a:p>
            <a:r>
              <a:rPr lang="en-US" dirty="0">
                <a:solidFill>
                  <a:schemeClr val="accent2"/>
                </a:solidFill>
              </a:rPr>
              <a:t>of a typical project budget is allocated to validation</a:t>
            </a:r>
          </a:p>
        </p:txBody>
      </p:sp>
      <p:sp>
        <p:nvSpPr>
          <p:cNvPr id="3" name="TextBox 2">
            <a:extLst>
              <a:ext uri="{FF2B5EF4-FFF2-40B4-BE49-F238E27FC236}">
                <a16:creationId xmlns:a16="http://schemas.microsoft.com/office/drawing/2014/main" id="{8CB73DC9-CCD3-AB9D-CDF7-4512F80D41DE}"/>
              </a:ext>
            </a:extLst>
          </p:cNvPr>
          <p:cNvSpPr txBox="1"/>
          <p:nvPr/>
        </p:nvSpPr>
        <p:spPr>
          <a:xfrm>
            <a:off x="1042416" y="5117845"/>
            <a:ext cx="533892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bg1"/>
                </a:solidFill>
                <a:latin typeface="McKinsey Sans"/>
              </a:rPr>
              <a:t>“Testing and validation processes are a vital part of all steps of the system engineering V-model [and] account for 20 to 30 percent of development costs.” </a:t>
            </a:r>
            <a:br>
              <a:rPr lang="en-US">
                <a:solidFill>
                  <a:schemeClr val="bg1"/>
                </a:solidFill>
                <a:latin typeface="McKinsey Sans"/>
              </a:rPr>
            </a:br>
            <a:r>
              <a:rPr lang="en-US" sz="1000">
                <a:solidFill>
                  <a:schemeClr val="bg1"/>
                </a:solidFill>
                <a:latin typeface="McKinsey Sans"/>
              </a:rPr>
              <a:t>SOURCE: </a:t>
            </a:r>
            <a:r>
              <a:rPr lang="en-US" sz="1000">
                <a:solidFill>
                  <a:schemeClr val="bg1"/>
                </a:solidFill>
                <a:latin typeface="McKinsey Sans"/>
                <a:hlinkClick r:id="rId2">
                  <a:extLst>
                    <a:ext uri="{A12FA001-AC4F-418D-AE19-62706E023703}">
                      <ahyp:hlinkClr xmlns:ahyp="http://schemas.microsoft.com/office/drawing/2018/hyperlinkcolor" val="tx"/>
                    </a:ext>
                  </a:extLst>
                </a:hlinkClick>
              </a:rPr>
              <a:t>McKinsey.com</a:t>
            </a:r>
            <a:endParaRPr lang="en-US" sz="1000">
              <a:solidFill>
                <a:schemeClr val="bg1"/>
              </a:solidFill>
              <a:cs typeface="Arial"/>
            </a:endParaRPr>
          </a:p>
        </p:txBody>
      </p:sp>
    </p:spTree>
    <p:extLst>
      <p:ext uri="{BB962C8B-B14F-4D97-AF65-F5344CB8AC3E}">
        <p14:creationId xmlns:p14="http://schemas.microsoft.com/office/powerpoint/2010/main" val="1365939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5E10AE7-FF11-08C9-CF6F-E6B86734B584}"/>
              </a:ext>
            </a:extLst>
          </p:cNvPr>
          <p:cNvSpPr>
            <a:spLocks noGrp="1"/>
          </p:cNvSpPr>
          <p:nvPr>
            <p:ph type="body" idx="1"/>
          </p:nvPr>
        </p:nvSpPr>
        <p:spPr>
          <a:xfrm>
            <a:off x="734559" y="3310542"/>
            <a:ext cx="3366981" cy="398870"/>
          </a:xfrm>
        </p:spPr>
        <p:txBody>
          <a:bodyPr/>
          <a:lstStyle/>
          <a:p>
            <a:r>
              <a:rPr lang="en-US">
                <a:solidFill>
                  <a:schemeClr val="accent6"/>
                </a:solidFill>
              </a:rPr>
              <a:t>Laborious</a:t>
            </a:r>
          </a:p>
        </p:txBody>
      </p:sp>
      <p:sp>
        <p:nvSpPr>
          <p:cNvPr id="12" name="Text Placeholder 11">
            <a:extLst>
              <a:ext uri="{FF2B5EF4-FFF2-40B4-BE49-F238E27FC236}">
                <a16:creationId xmlns:a16="http://schemas.microsoft.com/office/drawing/2014/main" id="{3B9E3120-B94E-522E-1D6B-73A2677C03E0}"/>
              </a:ext>
            </a:extLst>
          </p:cNvPr>
          <p:cNvSpPr>
            <a:spLocks noGrp="1"/>
          </p:cNvSpPr>
          <p:nvPr>
            <p:ph type="body" sz="quarter" idx="3"/>
          </p:nvPr>
        </p:nvSpPr>
        <p:spPr>
          <a:xfrm>
            <a:off x="8090459" y="3310542"/>
            <a:ext cx="3355848" cy="398870"/>
          </a:xfrm>
        </p:spPr>
        <p:txBody>
          <a:bodyPr/>
          <a:lstStyle/>
          <a:p>
            <a:r>
              <a:rPr lang="en-US">
                <a:solidFill>
                  <a:schemeClr val="accent6"/>
                </a:solidFill>
              </a:rPr>
              <a:t>Risk-uncertain</a:t>
            </a:r>
          </a:p>
        </p:txBody>
      </p:sp>
      <p:sp>
        <p:nvSpPr>
          <p:cNvPr id="13" name="Text Placeholder 12">
            <a:extLst>
              <a:ext uri="{FF2B5EF4-FFF2-40B4-BE49-F238E27FC236}">
                <a16:creationId xmlns:a16="http://schemas.microsoft.com/office/drawing/2014/main" id="{2477338D-801D-60B2-035C-60774DCB1A70}"/>
              </a:ext>
            </a:extLst>
          </p:cNvPr>
          <p:cNvSpPr>
            <a:spLocks noGrp="1"/>
          </p:cNvSpPr>
          <p:nvPr>
            <p:ph type="body" sz="quarter" idx="15"/>
          </p:nvPr>
        </p:nvSpPr>
        <p:spPr>
          <a:xfrm>
            <a:off x="4418075" y="3310542"/>
            <a:ext cx="3355848" cy="398870"/>
          </a:xfrm>
        </p:spPr>
        <p:txBody>
          <a:bodyPr/>
          <a:lstStyle/>
          <a:p>
            <a:r>
              <a:rPr lang="en-US">
                <a:solidFill>
                  <a:schemeClr val="accent6"/>
                </a:solidFill>
              </a:rPr>
              <a:t>Time-consuming</a:t>
            </a:r>
          </a:p>
        </p:txBody>
      </p:sp>
      <p:sp>
        <p:nvSpPr>
          <p:cNvPr id="14" name="Content Placeholder 13">
            <a:extLst>
              <a:ext uri="{FF2B5EF4-FFF2-40B4-BE49-F238E27FC236}">
                <a16:creationId xmlns:a16="http://schemas.microsoft.com/office/drawing/2014/main" id="{AD6E8D61-4D6D-FA2E-AB3E-CD57B1A6714E}"/>
              </a:ext>
            </a:extLst>
          </p:cNvPr>
          <p:cNvSpPr>
            <a:spLocks noGrp="1"/>
          </p:cNvSpPr>
          <p:nvPr>
            <p:ph sz="half" idx="16"/>
          </p:nvPr>
        </p:nvSpPr>
        <p:spPr>
          <a:xfrm>
            <a:off x="745693" y="3833093"/>
            <a:ext cx="3355848" cy="2327564"/>
          </a:xfrm>
        </p:spPr>
        <p:txBody>
          <a:bodyPr vert="horz" lIns="91440" tIns="45720" rIns="91440" bIns="45720" rtlCol="0" anchor="t">
            <a:normAutofit/>
          </a:bodyPr>
          <a:lstStyle/>
          <a:p>
            <a:r>
              <a:rPr lang="en-US"/>
              <a:t>Tedious objective evidence </a:t>
            </a:r>
          </a:p>
          <a:p>
            <a:r>
              <a:rPr lang="en-US"/>
              <a:t>Manual Excel-based RTMs</a:t>
            </a:r>
            <a:endParaRPr lang="en-US">
              <a:cs typeface="Arial"/>
            </a:endParaRPr>
          </a:p>
          <a:p>
            <a:r>
              <a:rPr lang="en-US"/>
              <a:t>Templates difficult to enforce</a:t>
            </a:r>
            <a:endParaRPr lang="en-US">
              <a:cs typeface="Arial"/>
            </a:endParaRPr>
          </a:p>
          <a:p>
            <a:r>
              <a:rPr lang="en-US"/>
              <a:t>Email collaboration </a:t>
            </a:r>
            <a:endParaRPr lang="en-US">
              <a:cs typeface="Arial"/>
            </a:endParaRPr>
          </a:p>
          <a:p>
            <a:r>
              <a:rPr lang="en-US">
                <a:cs typeface="Arial"/>
              </a:rPr>
              <a:t>Documents get stuck</a:t>
            </a:r>
          </a:p>
        </p:txBody>
      </p:sp>
      <p:sp>
        <p:nvSpPr>
          <p:cNvPr id="15" name="Content Placeholder 14">
            <a:extLst>
              <a:ext uri="{FF2B5EF4-FFF2-40B4-BE49-F238E27FC236}">
                <a16:creationId xmlns:a16="http://schemas.microsoft.com/office/drawing/2014/main" id="{A442BE86-1F51-F82D-C264-F805DCC85161}"/>
              </a:ext>
            </a:extLst>
          </p:cNvPr>
          <p:cNvSpPr>
            <a:spLocks noGrp="1"/>
          </p:cNvSpPr>
          <p:nvPr>
            <p:ph sz="half" idx="17"/>
          </p:nvPr>
        </p:nvSpPr>
        <p:spPr>
          <a:xfrm>
            <a:off x="4418076" y="3833093"/>
            <a:ext cx="3355848" cy="2327564"/>
          </a:xfrm>
        </p:spPr>
        <p:txBody>
          <a:bodyPr vert="horz" lIns="91440" tIns="45720" rIns="91440" bIns="45720" rtlCol="0" anchor="t">
            <a:normAutofit/>
          </a:bodyPr>
          <a:lstStyle/>
          <a:p>
            <a:r>
              <a:rPr lang="en-US"/>
              <a:t>Wet ink signatures</a:t>
            </a:r>
          </a:p>
          <a:p>
            <a:r>
              <a:rPr lang="en-US"/>
              <a:t>Printing and scanning</a:t>
            </a:r>
            <a:endParaRPr lang="en-US">
              <a:cs typeface="Arial"/>
            </a:endParaRPr>
          </a:p>
          <a:p>
            <a:r>
              <a:rPr lang="en-US"/>
              <a:t>Paper archives</a:t>
            </a:r>
            <a:endParaRPr lang="en-US">
              <a:cs typeface="Arial"/>
            </a:endParaRPr>
          </a:p>
          <a:p>
            <a:r>
              <a:rPr lang="en-US"/>
              <a:t>Waiting for approvals</a:t>
            </a:r>
            <a:endParaRPr lang="en-US">
              <a:cs typeface="Arial"/>
            </a:endParaRPr>
          </a:p>
          <a:p>
            <a:r>
              <a:rPr lang="en-US">
                <a:cs typeface="Arial"/>
              </a:rPr>
              <a:t>Walking documents around</a:t>
            </a:r>
          </a:p>
          <a:p>
            <a:endParaRPr lang="en-US">
              <a:cs typeface="Arial"/>
            </a:endParaRPr>
          </a:p>
        </p:txBody>
      </p:sp>
      <p:sp>
        <p:nvSpPr>
          <p:cNvPr id="16" name="Content Placeholder 15">
            <a:extLst>
              <a:ext uri="{FF2B5EF4-FFF2-40B4-BE49-F238E27FC236}">
                <a16:creationId xmlns:a16="http://schemas.microsoft.com/office/drawing/2014/main" id="{5D6C749A-31E7-23D4-E95B-8A20EE36147E}"/>
              </a:ext>
            </a:extLst>
          </p:cNvPr>
          <p:cNvSpPr>
            <a:spLocks noGrp="1"/>
          </p:cNvSpPr>
          <p:nvPr>
            <p:ph sz="half" idx="18"/>
          </p:nvPr>
        </p:nvSpPr>
        <p:spPr>
          <a:xfrm>
            <a:off x="8090459" y="3833093"/>
            <a:ext cx="3355848" cy="2327564"/>
          </a:xfrm>
        </p:spPr>
        <p:txBody>
          <a:bodyPr vert="horz" lIns="91440" tIns="45720" rIns="91440" bIns="45720" rtlCol="0" anchor="t">
            <a:normAutofit/>
          </a:bodyPr>
          <a:lstStyle/>
          <a:p>
            <a:r>
              <a:rPr lang="en-US"/>
              <a:t>Non-standard forms</a:t>
            </a:r>
          </a:p>
          <a:p>
            <a:r>
              <a:rPr lang="en-US"/>
              <a:t>Manual version control</a:t>
            </a:r>
            <a:endParaRPr lang="en-US">
              <a:cs typeface="Arial"/>
            </a:endParaRPr>
          </a:p>
          <a:p>
            <a:r>
              <a:rPr lang="en-US"/>
              <a:t>Inspection, audit panic</a:t>
            </a:r>
            <a:endParaRPr lang="en-US">
              <a:cs typeface="Arial"/>
            </a:endParaRPr>
          </a:p>
          <a:p>
            <a:r>
              <a:rPr lang="en-US"/>
              <a:t>No easy data analysis</a:t>
            </a:r>
            <a:endParaRPr lang="en-US">
              <a:cs typeface="Arial"/>
            </a:endParaRPr>
          </a:p>
          <a:p>
            <a:r>
              <a:rPr lang="en-US"/>
              <a:t>Process blindness</a:t>
            </a:r>
            <a:endParaRPr lang="en-US">
              <a:cs typeface="Arial"/>
            </a:endParaRPr>
          </a:p>
          <a:p>
            <a:endParaRPr lang="en-US"/>
          </a:p>
        </p:txBody>
      </p:sp>
      <p:sp>
        <p:nvSpPr>
          <p:cNvPr id="10" name="Title 9">
            <a:extLst>
              <a:ext uri="{FF2B5EF4-FFF2-40B4-BE49-F238E27FC236}">
                <a16:creationId xmlns:a16="http://schemas.microsoft.com/office/drawing/2014/main" id="{F1FAD869-B237-6A16-ED6F-9650AD342322}"/>
              </a:ext>
            </a:extLst>
          </p:cNvPr>
          <p:cNvSpPr>
            <a:spLocks noGrp="1"/>
          </p:cNvSpPr>
          <p:nvPr>
            <p:ph type="title"/>
          </p:nvPr>
        </p:nvSpPr>
        <p:spPr/>
        <p:txBody>
          <a:bodyPr/>
          <a:lstStyle/>
          <a:p>
            <a:r>
              <a:rPr lang="en-US"/>
              <a:t>What does a traditional validation process look like? </a:t>
            </a:r>
          </a:p>
        </p:txBody>
      </p:sp>
      <p:pic>
        <p:nvPicPr>
          <p:cNvPr id="27" name="Picture 26" descr="A person sitting at a desk with the hand on the face&#10;&#10;Description automatically generated with medium confidence">
            <a:extLst>
              <a:ext uri="{FF2B5EF4-FFF2-40B4-BE49-F238E27FC236}">
                <a16:creationId xmlns:a16="http://schemas.microsoft.com/office/drawing/2014/main" id="{C8F6F8CF-229E-F09E-EEC9-43372D4CB62F}"/>
              </a:ext>
            </a:extLst>
          </p:cNvPr>
          <p:cNvPicPr>
            <a:picLocks noChangeAspect="1"/>
          </p:cNvPicPr>
          <p:nvPr/>
        </p:nvPicPr>
        <p:blipFill rotWithShape="1">
          <a:blip r:embed="rId3">
            <a:extLst>
              <a:ext uri="{28A0092B-C50C-407E-A947-70E740481C1C}">
                <a14:useLocalDpi xmlns:a14="http://schemas.microsoft.com/office/drawing/2010/main" val="0"/>
              </a:ext>
            </a:extLst>
          </a:blip>
          <a:srcRect t="9426" b="6443"/>
          <a:stretch/>
        </p:blipFill>
        <p:spPr>
          <a:xfrm>
            <a:off x="8090459" y="1273379"/>
            <a:ext cx="3193330" cy="1794652"/>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3E9EB720-0925-96EB-1074-4E9146BA2F33}"/>
              </a:ext>
            </a:extLst>
          </p:cNvPr>
          <p:cNvPicPr>
            <a:picLocks noChangeAspect="1"/>
          </p:cNvPicPr>
          <p:nvPr/>
        </p:nvPicPr>
        <p:blipFill rotWithShape="1">
          <a:blip r:embed="rId4">
            <a:extLst>
              <a:ext uri="{28A0092B-C50C-407E-A947-70E740481C1C}">
                <a14:useLocalDpi xmlns:a14="http://schemas.microsoft.com/office/drawing/2010/main" val="0"/>
              </a:ext>
            </a:extLst>
          </a:blip>
          <a:srcRect t="15616"/>
          <a:stretch/>
        </p:blipFill>
        <p:spPr>
          <a:xfrm>
            <a:off x="743815" y="1273379"/>
            <a:ext cx="3193330" cy="1794653"/>
          </a:xfrm>
          <a:prstGeom prst="rect">
            <a:avLst/>
          </a:prstGeom>
        </p:spPr>
      </p:pic>
      <p:pic>
        <p:nvPicPr>
          <p:cNvPr id="31" name="Picture 30" descr="A picture containing person, person&#10;&#10;Description automatically generated">
            <a:extLst>
              <a:ext uri="{FF2B5EF4-FFF2-40B4-BE49-F238E27FC236}">
                <a16:creationId xmlns:a16="http://schemas.microsoft.com/office/drawing/2014/main" id="{E9C6C30D-99A1-FEDE-B099-48E606504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8075" y="1273379"/>
            <a:ext cx="3193330" cy="1794651"/>
          </a:xfrm>
          <a:prstGeom prst="rect">
            <a:avLst/>
          </a:prstGeom>
        </p:spPr>
      </p:pic>
    </p:spTree>
    <p:extLst>
      <p:ext uri="{BB962C8B-B14F-4D97-AF65-F5344CB8AC3E}">
        <p14:creationId xmlns:p14="http://schemas.microsoft.com/office/powerpoint/2010/main" val="159091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9B731-46DD-CA5E-35E2-E63ABD597E51}"/>
              </a:ext>
            </a:extLst>
          </p:cNvPr>
          <p:cNvSpPr>
            <a:spLocks noGrp="1"/>
          </p:cNvSpPr>
          <p:nvPr>
            <p:ph type="ctrTitle"/>
          </p:nvPr>
        </p:nvSpPr>
        <p:spPr/>
        <p:txBody>
          <a:bodyPr/>
          <a:lstStyle/>
          <a:p>
            <a:r>
              <a:rPr lang="en-US"/>
              <a:t>What if?</a:t>
            </a:r>
          </a:p>
        </p:txBody>
      </p:sp>
      <p:sp>
        <p:nvSpPr>
          <p:cNvPr id="2" name="Text Placeholder 1">
            <a:extLst>
              <a:ext uri="{FF2B5EF4-FFF2-40B4-BE49-F238E27FC236}">
                <a16:creationId xmlns:a16="http://schemas.microsoft.com/office/drawing/2014/main" id="{E5FDAA9D-9329-B8C6-8259-C2202A99E22C}"/>
              </a:ext>
            </a:extLst>
          </p:cNvPr>
          <p:cNvSpPr>
            <a:spLocks noGrp="1"/>
          </p:cNvSpPr>
          <p:nvPr>
            <p:ph type="body" idx="1"/>
          </p:nvPr>
        </p:nvSpPr>
        <p:spPr>
          <a:xfrm>
            <a:off x="1042415" y="3523772"/>
            <a:ext cx="9494449" cy="604781"/>
          </a:xfrm>
        </p:spPr>
        <p:txBody>
          <a:bodyPr/>
          <a:lstStyle/>
          <a:p>
            <a:r>
              <a:rPr lang="en-US" dirty="0"/>
              <a:t>The validation lifecycle was digitized into a single, purpose-built, risk-based application?</a:t>
            </a:r>
          </a:p>
        </p:txBody>
      </p:sp>
    </p:spTree>
    <p:extLst>
      <p:ext uri="{BB962C8B-B14F-4D97-AF65-F5344CB8AC3E}">
        <p14:creationId xmlns:p14="http://schemas.microsoft.com/office/powerpoint/2010/main" val="3090039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346812-B366-5F1B-D69C-1462C7D04AD9}"/>
              </a:ext>
            </a:extLst>
          </p:cNvPr>
          <p:cNvSpPr>
            <a:spLocks noGrp="1"/>
          </p:cNvSpPr>
          <p:nvPr>
            <p:ph type="title"/>
          </p:nvPr>
        </p:nvSpPr>
        <p:spPr/>
        <p:txBody>
          <a:bodyPr/>
          <a:lstStyle/>
          <a:p>
            <a:r>
              <a:rPr lang="en-US"/>
              <a:t>Your entire </a:t>
            </a:r>
            <a:r>
              <a:rPr lang="en-US" err="1"/>
              <a:t>GxP</a:t>
            </a:r>
            <a:r>
              <a:rPr lang="en-US"/>
              <a:t> organization benefits</a:t>
            </a:r>
          </a:p>
        </p:txBody>
      </p:sp>
      <p:grpSp>
        <p:nvGrpSpPr>
          <p:cNvPr id="26" name="Group 25">
            <a:extLst>
              <a:ext uri="{FF2B5EF4-FFF2-40B4-BE49-F238E27FC236}">
                <a16:creationId xmlns:a16="http://schemas.microsoft.com/office/drawing/2014/main" id="{023D77E6-0B01-4DA1-C3CD-3525FD214522}"/>
              </a:ext>
            </a:extLst>
          </p:cNvPr>
          <p:cNvGrpSpPr/>
          <p:nvPr/>
        </p:nvGrpSpPr>
        <p:grpSpPr>
          <a:xfrm>
            <a:off x="292948" y="1909944"/>
            <a:ext cx="2574929" cy="2954897"/>
            <a:chOff x="292948" y="1909944"/>
            <a:chExt cx="2574929" cy="2954897"/>
          </a:xfrm>
        </p:grpSpPr>
        <p:pic>
          <p:nvPicPr>
            <p:cNvPr id="8" name="Graphic 7">
              <a:extLst>
                <a:ext uri="{FF2B5EF4-FFF2-40B4-BE49-F238E27FC236}">
                  <a16:creationId xmlns:a16="http://schemas.microsoft.com/office/drawing/2014/main" id="{F04359FA-819C-DAB8-F64A-4711F27467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948" y="1909944"/>
              <a:ext cx="2574929" cy="2954897"/>
            </a:xfrm>
            <a:prstGeom prst="rect">
              <a:avLst/>
            </a:prstGeom>
          </p:spPr>
        </p:pic>
        <p:sp>
          <p:nvSpPr>
            <p:cNvPr id="19" name="TextBox 18">
              <a:extLst>
                <a:ext uri="{FF2B5EF4-FFF2-40B4-BE49-F238E27FC236}">
                  <a16:creationId xmlns:a16="http://schemas.microsoft.com/office/drawing/2014/main" id="{E6776E22-95A0-C6B3-AC7E-69529618D4AD}"/>
                </a:ext>
              </a:extLst>
            </p:cNvPr>
            <p:cNvSpPr txBox="1"/>
            <p:nvPr/>
          </p:nvSpPr>
          <p:spPr>
            <a:xfrm>
              <a:off x="731520" y="2430966"/>
              <a:ext cx="1967075" cy="1973766"/>
            </a:xfrm>
            <a:prstGeom prst="rect">
              <a:avLst/>
            </a:prstGeom>
            <a:noFill/>
          </p:spPr>
          <p:txBody>
            <a:bodyPr wrap="square" rtlCol="0" anchor="ctr" anchorCtr="1">
              <a:noAutofit/>
            </a:bodyPr>
            <a:lstStyle/>
            <a:p>
              <a:pPr algn="ctr"/>
              <a:r>
                <a:rPr lang="en-US" sz="2800">
                  <a:latin typeface="+mj-lt"/>
                </a:rPr>
                <a:t>Risk-Based</a:t>
              </a:r>
            </a:p>
          </p:txBody>
        </p:sp>
      </p:grpSp>
      <p:grpSp>
        <p:nvGrpSpPr>
          <p:cNvPr id="25" name="Group 24">
            <a:extLst>
              <a:ext uri="{FF2B5EF4-FFF2-40B4-BE49-F238E27FC236}">
                <a16:creationId xmlns:a16="http://schemas.microsoft.com/office/drawing/2014/main" id="{BC237BA2-79EA-8550-6A2E-629470A0485C}"/>
              </a:ext>
            </a:extLst>
          </p:cNvPr>
          <p:cNvGrpSpPr/>
          <p:nvPr/>
        </p:nvGrpSpPr>
        <p:grpSpPr>
          <a:xfrm>
            <a:off x="1739526" y="1887445"/>
            <a:ext cx="4063286" cy="2993029"/>
            <a:chOff x="1739526" y="1887445"/>
            <a:chExt cx="4063286" cy="2993029"/>
          </a:xfrm>
        </p:grpSpPr>
        <p:pic>
          <p:nvPicPr>
            <p:cNvPr id="10" name="Graphic 9">
              <a:extLst>
                <a:ext uri="{FF2B5EF4-FFF2-40B4-BE49-F238E27FC236}">
                  <a16:creationId xmlns:a16="http://schemas.microsoft.com/office/drawing/2014/main" id="{01DA3F54-3FE5-8329-BCB3-B5A5D543E7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9526" y="1887445"/>
              <a:ext cx="4063286" cy="2993029"/>
            </a:xfrm>
            <a:prstGeom prst="rect">
              <a:avLst/>
            </a:prstGeom>
          </p:spPr>
        </p:pic>
        <p:sp>
          <p:nvSpPr>
            <p:cNvPr id="20" name="TextBox 19">
              <a:extLst>
                <a:ext uri="{FF2B5EF4-FFF2-40B4-BE49-F238E27FC236}">
                  <a16:creationId xmlns:a16="http://schemas.microsoft.com/office/drawing/2014/main" id="{F27DF430-62EE-6899-DFCF-B71959C94542}"/>
                </a:ext>
              </a:extLst>
            </p:cNvPr>
            <p:cNvSpPr txBox="1"/>
            <p:nvPr/>
          </p:nvSpPr>
          <p:spPr>
            <a:xfrm>
              <a:off x="3666304" y="2430966"/>
              <a:ext cx="1967075" cy="1973766"/>
            </a:xfrm>
            <a:prstGeom prst="rect">
              <a:avLst/>
            </a:prstGeom>
            <a:noFill/>
          </p:spPr>
          <p:txBody>
            <a:bodyPr wrap="square" rtlCol="0" anchor="ctr" anchorCtr="1">
              <a:noAutofit/>
            </a:bodyPr>
            <a:lstStyle/>
            <a:p>
              <a:pPr algn="ctr"/>
              <a:r>
                <a:rPr lang="en-US" sz="2800">
                  <a:latin typeface="+mj-lt"/>
                </a:rPr>
                <a:t>Data Integrity</a:t>
              </a:r>
            </a:p>
          </p:txBody>
        </p:sp>
      </p:grpSp>
      <p:grpSp>
        <p:nvGrpSpPr>
          <p:cNvPr id="24" name="Group 23">
            <a:extLst>
              <a:ext uri="{FF2B5EF4-FFF2-40B4-BE49-F238E27FC236}">
                <a16:creationId xmlns:a16="http://schemas.microsoft.com/office/drawing/2014/main" id="{A305AC89-B556-28E9-1C3F-814F7EE9B89C}"/>
              </a:ext>
            </a:extLst>
          </p:cNvPr>
          <p:cNvGrpSpPr/>
          <p:nvPr/>
        </p:nvGrpSpPr>
        <p:grpSpPr>
          <a:xfrm>
            <a:off x="4607403" y="1887445"/>
            <a:ext cx="4063286" cy="2993029"/>
            <a:chOff x="4607403" y="1887445"/>
            <a:chExt cx="4063286" cy="2993029"/>
          </a:xfrm>
        </p:grpSpPr>
        <p:pic>
          <p:nvPicPr>
            <p:cNvPr id="12" name="Graphic 11">
              <a:extLst>
                <a:ext uri="{FF2B5EF4-FFF2-40B4-BE49-F238E27FC236}">
                  <a16:creationId xmlns:a16="http://schemas.microsoft.com/office/drawing/2014/main" id="{00C621DE-B03E-E7B8-BF08-CCEE1C8F10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7403" y="1887445"/>
              <a:ext cx="4063286" cy="2993029"/>
            </a:xfrm>
            <a:prstGeom prst="rect">
              <a:avLst/>
            </a:prstGeom>
          </p:spPr>
        </p:pic>
        <p:sp>
          <p:nvSpPr>
            <p:cNvPr id="21" name="TextBox 20">
              <a:extLst>
                <a:ext uri="{FF2B5EF4-FFF2-40B4-BE49-F238E27FC236}">
                  <a16:creationId xmlns:a16="http://schemas.microsoft.com/office/drawing/2014/main" id="{1D62C716-4943-0473-22D6-FDF5A468A795}"/>
                </a:ext>
              </a:extLst>
            </p:cNvPr>
            <p:cNvSpPr txBox="1"/>
            <p:nvPr/>
          </p:nvSpPr>
          <p:spPr>
            <a:xfrm>
              <a:off x="6536498" y="2430966"/>
              <a:ext cx="1967075" cy="1973766"/>
            </a:xfrm>
            <a:prstGeom prst="rect">
              <a:avLst/>
            </a:prstGeom>
            <a:noFill/>
          </p:spPr>
          <p:txBody>
            <a:bodyPr wrap="square" rtlCol="0" anchor="ctr" anchorCtr="1">
              <a:noAutofit/>
            </a:bodyPr>
            <a:lstStyle/>
            <a:p>
              <a:pPr algn="ctr"/>
              <a:r>
                <a:rPr lang="en-US" sz="2800">
                  <a:latin typeface="+mj-lt"/>
                </a:rPr>
                <a:t>Natively Digital</a:t>
              </a:r>
            </a:p>
          </p:txBody>
        </p:sp>
      </p:grpSp>
      <p:grpSp>
        <p:nvGrpSpPr>
          <p:cNvPr id="23" name="Group 22">
            <a:extLst>
              <a:ext uri="{FF2B5EF4-FFF2-40B4-BE49-F238E27FC236}">
                <a16:creationId xmlns:a16="http://schemas.microsoft.com/office/drawing/2014/main" id="{8AB8C7C1-DB8B-FFC0-5AFA-B4DA66B3225D}"/>
              </a:ext>
            </a:extLst>
          </p:cNvPr>
          <p:cNvGrpSpPr/>
          <p:nvPr/>
        </p:nvGrpSpPr>
        <p:grpSpPr>
          <a:xfrm>
            <a:off x="7478588" y="1887445"/>
            <a:ext cx="4381261" cy="3083109"/>
            <a:chOff x="7478588" y="1887445"/>
            <a:chExt cx="4381261" cy="3083109"/>
          </a:xfrm>
        </p:grpSpPr>
        <p:pic>
          <p:nvPicPr>
            <p:cNvPr id="14" name="Graphic 13">
              <a:extLst>
                <a:ext uri="{FF2B5EF4-FFF2-40B4-BE49-F238E27FC236}">
                  <a16:creationId xmlns:a16="http://schemas.microsoft.com/office/drawing/2014/main" id="{E7F6C1D6-2B96-CF9E-149A-21036A45DE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78588" y="1887445"/>
              <a:ext cx="4381261" cy="3083109"/>
            </a:xfrm>
            <a:prstGeom prst="rect">
              <a:avLst/>
            </a:prstGeom>
          </p:spPr>
        </p:pic>
        <p:sp>
          <p:nvSpPr>
            <p:cNvPr id="22" name="TextBox 21">
              <a:extLst>
                <a:ext uri="{FF2B5EF4-FFF2-40B4-BE49-F238E27FC236}">
                  <a16:creationId xmlns:a16="http://schemas.microsoft.com/office/drawing/2014/main" id="{65DFA3E7-443F-80E0-CAD7-4F569EAFD3C6}"/>
                </a:ext>
              </a:extLst>
            </p:cNvPr>
            <p:cNvSpPr txBox="1"/>
            <p:nvPr/>
          </p:nvSpPr>
          <p:spPr>
            <a:xfrm>
              <a:off x="9404375" y="2430966"/>
              <a:ext cx="1967075" cy="1973766"/>
            </a:xfrm>
            <a:prstGeom prst="rect">
              <a:avLst/>
            </a:prstGeom>
            <a:noFill/>
          </p:spPr>
          <p:txBody>
            <a:bodyPr wrap="square" rtlCol="0" anchor="ctr" anchorCtr="1">
              <a:noAutofit/>
            </a:bodyPr>
            <a:lstStyle/>
            <a:p>
              <a:pPr algn="ctr"/>
              <a:r>
                <a:rPr lang="en-US" sz="2800">
                  <a:latin typeface="+mj-lt"/>
                </a:rPr>
                <a:t>54% Faster</a:t>
              </a:r>
            </a:p>
          </p:txBody>
        </p:sp>
      </p:grpSp>
    </p:spTree>
    <p:extLst>
      <p:ext uri="{BB962C8B-B14F-4D97-AF65-F5344CB8AC3E}">
        <p14:creationId xmlns:p14="http://schemas.microsoft.com/office/powerpoint/2010/main" val="15240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8F6CB-FA5D-20AE-8D1E-4C390DF76E97}"/>
              </a:ext>
            </a:extLst>
          </p:cNvPr>
          <p:cNvSpPr>
            <a:spLocks noGrp="1"/>
          </p:cNvSpPr>
          <p:nvPr>
            <p:ph type="body" idx="1"/>
          </p:nvPr>
        </p:nvSpPr>
        <p:spPr>
          <a:xfrm>
            <a:off x="2388782" y="5060559"/>
            <a:ext cx="4713560" cy="1178316"/>
          </a:xfrm>
        </p:spPr>
        <p:txBody>
          <a:bodyPr>
            <a:normAutofit/>
          </a:bodyPr>
          <a:lstStyle/>
          <a:p>
            <a:r>
              <a:rPr lang="en-US" dirty="0"/>
              <a:t>IT Product Manager</a:t>
            </a:r>
            <a:br>
              <a:rPr lang="en-US" dirty="0"/>
            </a:br>
            <a:r>
              <a:rPr lang="en-US" dirty="0"/>
              <a:t>Roche </a:t>
            </a:r>
          </a:p>
        </p:txBody>
      </p:sp>
      <p:sp>
        <p:nvSpPr>
          <p:cNvPr id="3" name="Text Placeholder 2">
            <a:extLst>
              <a:ext uri="{FF2B5EF4-FFF2-40B4-BE49-F238E27FC236}">
                <a16:creationId xmlns:a16="http://schemas.microsoft.com/office/drawing/2014/main" id="{AE099098-82DB-4657-358B-245784D5293D}"/>
              </a:ext>
            </a:extLst>
          </p:cNvPr>
          <p:cNvSpPr>
            <a:spLocks noGrp="1"/>
          </p:cNvSpPr>
          <p:nvPr>
            <p:ph type="body" sz="quarter" idx="10"/>
          </p:nvPr>
        </p:nvSpPr>
        <p:spPr/>
        <p:txBody>
          <a:bodyPr>
            <a:normAutofit fontScale="85000" lnSpcReduction="10000"/>
          </a:bodyPr>
          <a:lstStyle/>
          <a:p>
            <a:r>
              <a:rPr lang="en-US"/>
              <a:t>Enabling the bind functionality and global template management has helped us make tremendous strides toward standardization and harmonization. It has reduced the overall authoring time of deliverables by 30-70%.</a:t>
            </a:r>
          </a:p>
        </p:txBody>
      </p:sp>
    </p:spTree>
    <p:extLst>
      <p:ext uri="{BB962C8B-B14F-4D97-AF65-F5344CB8AC3E}">
        <p14:creationId xmlns:p14="http://schemas.microsoft.com/office/powerpoint/2010/main" val="315729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EADC82-2045-2986-7D1A-FF308F8E77AA}"/>
              </a:ext>
            </a:extLst>
          </p:cNvPr>
          <p:cNvSpPr>
            <a:spLocks noGrp="1"/>
          </p:cNvSpPr>
          <p:nvPr>
            <p:ph type="ctrTitle"/>
          </p:nvPr>
        </p:nvSpPr>
        <p:spPr/>
        <p:txBody>
          <a:bodyPr/>
          <a:lstStyle/>
          <a:p>
            <a:r>
              <a:rPr lang="en-US"/>
              <a:t>Let’s dive deeper</a:t>
            </a:r>
          </a:p>
        </p:txBody>
      </p:sp>
      <p:sp>
        <p:nvSpPr>
          <p:cNvPr id="4" name="Text Placeholder 3">
            <a:extLst>
              <a:ext uri="{FF2B5EF4-FFF2-40B4-BE49-F238E27FC236}">
                <a16:creationId xmlns:a16="http://schemas.microsoft.com/office/drawing/2014/main" id="{F4A642BF-EBAB-98F6-8DD4-98ECE8E2D459}"/>
              </a:ext>
            </a:extLst>
          </p:cNvPr>
          <p:cNvSpPr>
            <a:spLocks noGrp="1"/>
          </p:cNvSpPr>
          <p:nvPr>
            <p:ph type="body" idx="1"/>
          </p:nvPr>
        </p:nvSpPr>
        <p:spPr>
          <a:xfrm>
            <a:off x="1042416" y="3523772"/>
            <a:ext cx="9144000" cy="1089529"/>
          </a:xfrm>
        </p:spPr>
        <p:txBody>
          <a:bodyPr/>
          <a:lstStyle/>
          <a:p>
            <a:r>
              <a:rPr lang="en-US" dirty="0"/>
              <a:t>A brief overview of ValGenesis VLMS functionality</a:t>
            </a:r>
          </a:p>
        </p:txBody>
      </p:sp>
    </p:spTree>
    <p:extLst>
      <p:ext uri="{BB962C8B-B14F-4D97-AF65-F5344CB8AC3E}">
        <p14:creationId xmlns:p14="http://schemas.microsoft.com/office/powerpoint/2010/main" val="301409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48D40-F634-E79E-B661-8A1C82CA9B64}"/>
              </a:ext>
            </a:extLst>
          </p:cNvPr>
          <p:cNvSpPr>
            <a:spLocks noGrp="1"/>
          </p:cNvSpPr>
          <p:nvPr>
            <p:ph type="title"/>
          </p:nvPr>
        </p:nvSpPr>
        <p:spPr>
          <a:xfrm>
            <a:off x="731520" y="457200"/>
            <a:ext cx="11023466" cy="341632"/>
          </a:xfrm>
        </p:spPr>
        <p:txBody>
          <a:bodyPr/>
          <a:lstStyle/>
          <a:p>
            <a:r>
              <a:rPr lang="en-US"/>
              <a:t>ValGenesis VLMS: end-to-end digital validation lifecycle management</a:t>
            </a:r>
          </a:p>
        </p:txBody>
      </p:sp>
      <p:sp>
        <p:nvSpPr>
          <p:cNvPr id="6" name="Rectangle: Rounded Corners 5">
            <a:extLst>
              <a:ext uri="{FF2B5EF4-FFF2-40B4-BE49-F238E27FC236}">
                <a16:creationId xmlns:a16="http://schemas.microsoft.com/office/drawing/2014/main" id="{04E6A51E-B227-FB6A-ABAC-800BD60FFED1}"/>
              </a:ext>
            </a:extLst>
          </p:cNvPr>
          <p:cNvSpPr/>
          <p:nvPr/>
        </p:nvSpPr>
        <p:spPr>
          <a:xfrm>
            <a:off x="768320" y="3291012"/>
            <a:ext cx="10698480" cy="1694985"/>
          </a:xfrm>
          <a:prstGeom prst="roundRect">
            <a:avLst>
              <a:gd name="adj" fmla="val 41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C198931-28E3-5E3E-D4BC-C5ED9975D16D}"/>
              </a:ext>
            </a:extLst>
          </p:cNvPr>
          <p:cNvSpPr txBox="1"/>
          <p:nvPr/>
        </p:nvSpPr>
        <p:spPr>
          <a:xfrm>
            <a:off x="1391204" y="3616123"/>
            <a:ext cx="1141570" cy="461665"/>
          </a:xfrm>
          <a:prstGeom prst="rect">
            <a:avLst/>
          </a:prstGeom>
          <a:noFill/>
        </p:spPr>
        <p:txBody>
          <a:bodyPr wrap="none" rtlCol="0" anchor="ctr">
            <a:spAutoFit/>
          </a:bodyPr>
          <a:lstStyle/>
          <a:p>
            <a:pPr algn="ctr"/>
            <a:r>
              <a:rPr lang="en-US" sz="1200"/>
              <a:t>System</a:t>
            </a:r>
          </a:p>
          <a:p>
            <a:pPr algn="ctr"/>
            <a:r>
              <a:rPr lang="en-US" sz="1200"/>
              <a:t>Assessment</a:t>
            </a:r>
          </a:p>
        </p:txBody>
      </p:sp>
      <p:sp>
        <p:nvSpPr>
          <p:cNvPr id="9" name="TextBox 8">
            <a:extLst>
              <a:ext uri="{FF2B5EF4-FFF2-40B4-BE49-F238E27FC236}">
                <a16:creationId xmlns:a16="http://schemas.microsoft.com/office/drawing/2014/main" id="{9913CB13-318F-0FB3-0550-DA2D1BACEB10}"/>
              </a:ext>
            </a:extLst>
          </p:cNvPr>
          <p:cNvSpPr txBox="1"/>
          <p:nvPr/>
        </p:nvSpPr>
        <p:spPr>
          <a:xfrm>
            <a:off x="5450896" y="3616123"/>
            <a:ext cx="1290211" cy="461665"/>
          </a:xfrm>
          <a:prstGeom prst="rect">
            <a:avLst/>
          </a:prstGeom>
          <a:noFill/>
        </p:spPr>
        <p:txBody>
          <a:bodyPr wrap="none" rtlCol="0" anchor="ctr">
            <a:spAutoFit/>
          </a:bodyPr>
          <a:lstStyle/>
          <a:p>
            <a:pPr algn="ctr"/>
            <a:r>
              <a:rPr lang="en-US" sz="1200"/>
              <a:t>Requirement</a:t>
            </a:r>
          </a:p>
          <a:p>
            <a:pPr algn="ctr"/>
            <a:r>
              <a:rPr lang="en-US" sz="1200"/>
              <a:t>Management</a:t>
            </a:r>
          </a:p>
        </p:txBody>
      </p:sp>
      <p:sp>
        <p:nvSpPr>
          <p:cNvPr id="10" name="TextBox 9">
            <a:extLst>
              <a:ext uri="{FF2B5EF4-FFF2-40B4-BE49-F238E27FC236}">
                <a16:creationId xmlns:a16="http://schemas.microsoft.com/office/drawing/2014/main" id="{022454FE-83C4-5A6B-38C9-526D25B78D88}"/>
              </a:ext>
            </a:extLst>
          </p:cNvPr>
          <p:cNvSpPr txBox="1"/>
          <p:nvPr/>
        </p:nvSpPr>
        <p:spPr>
          <a:xfrm>
            <a:off x="7592222" y="3616123"/>
            <a:ext cx="1141570" cy="461665"/>
          </a:xfrm>
          <a:prstGeom prst="rect">
            <a:avLst/>
          </a:prstGeom>
          <a:noFill/>
        </p:spPr>
        <p:txBody>
          <a:bodyPr wrap="none" rtlCol="0" anchor="ctr">
            <a:spAutoFit/>
          </a:bodyPr>
          <a:lstStyle/>
          <a:p>
            <a:pPr algn="ctr"/>
            <a:r>
              <a:rPr lang="en-US" sz="1200"/>
              <a:t>Risk</a:t>
            </a:r>
          </a:p>
          <a:p>
            <a:pPr algn="ctr"/>
            <a:r>
              <a:rPr lang="en-US" sz="1200"/>
              <a:t>Assessment</a:t>
            </a:r>
          </a:p>
        </p:txBody>
      </p:sp>
      <p:sp>
        <p:nvSpPr>
          <p:cNvPr id="12" name="TextBox 11">
            <a:extLst>
              <a:ext uri="{FF2B5EF4-FFF2-40B4-BE49-F238E27FC236}">
                <a16:creationId xmlns:a16="http://schemas.microsoft.com/office/drawing/2014/main" id="{8F46BAB4-BED9-EDB1-F766-4A6754569987}"/>
              </a:ext>
            </a:extLst>
          </p:cNvPr>
          <p:cNvSpPr txBox="1"/>
          <p:nvPr/>
        </p:nvSpPr>
        <p:spPr>
          <a:xfrm>
            <a:off x="9655923" y="3616123"/>
            <a:ext cx="1148176" cy="461665"/>
          </a:xfrm>
          <a:prstGeom prst="rect">
            <a:avLst/>
          </a:prstGeom>
          <a:noFill/>
        </p:spPr>
        <p:txBody>
          <a:bodyPr wrap="none" rtlCol="0" anchor="ctr">
            <a:spAutoFit/>
          </a:bodyPr>
          <a:lstStyle/>
          <a:p>
            <a:pPr algn="ctr"/>
            <a:r>
              <a:rPr lang="en-US" sz="1200"/>
              <a:t>Traceability</a:t>
            </a:r>
          </a:p>
          <a:p>
            <a:pPr algn="ctr"/>
            <a:r>
              <a:rPr lang="en-US" sz="1200"/>
              <a:t>Matrices</a:t>
            </a:r>
          </a:p>
        </p:txBody>
      </p:sp>
      <p:sp>
        <p:nvSpPr>
          <p:cNvPr id="11" name="TextBox 10">
            <a:extLst>
              <a:ext uri="{FF2B5EF4-FFF2-40B4-BE49-F238E27FC236}">
                <a16:creationId xmlns:a16="http://schemas.microsoft.com/office/drawing/2014/main" id="{309F9802-CE6D-A1F1-6740-4D1769A9C79E}"/>
              </a:ext>
            </a:extLst>
          </p:cNvPr>
          <p:cNvSpPr txBox="1"/>
          <p:nvPr/>
        </p:nvSpPr>
        <p:spPr>
          <a:xfrm>
            <a:off x="9738502" y="4216488"/>
            <a:ext cx="983017" cy="461665"/>
          </a:xfrm>
          <a:prstGeom prst="rect">
            <a:avLst/>
          </a:prstGeom>
          <a:noFill/>
        </p:spPr>
        <p:txBody>
          <a:bodyPr wrap="none" rtlCol="0" anchor="ctr">
            <a:spAutoFit/>
          </a:bodyPr>
          <a:lstStyle/>
          <a:p>
            <a:pPr algn="ctr"/>
            <a:r>
              <a:rPr lang="en-US" sz="1200"/>
              <a:t>Protocol</a:t>
            </a:r>
          </a:p>
          <a:p>
            <a:pPr algn="ctr"/>
            <a:r>
              <a:rPr lang="en-US" sz="1200"/>
              <a:t>Authoring</a:t>
            </a:r>
          </a:p>
        </p:txBody>
      </p:sp>
      <p:sp>
        <p:nvSpPr>
          <p:cNvPr id="13" name="TextBox 12">
            <a:extLst>
              <a:ext uri="{FF2B5EF4-FFF2-40B4-BE49-F238E27FC236}">
                <a16:creationId xmlns:a16="http://schemas.microsoft.com/office/drawing/2014/main" id="{DDDB7D9B-D597-9F4A-5B9D-4321099E9C3B}"/>
              </a:ext>
            </a:extLst>
          </p:cNvPr>
          <p:cNvSpPr txBox="1"/>
          <p:nvPr/>
        </p:nvSpPr>
        <p:spPr>
          <a:xfrm>
            <a:off x="1527928" y="4216488"/>
            <a:ext cx="868123" cy="461665"/>
          </a:xfrm>
          <a:prstGeom prst="rect">
            <a:avLst/>
          </a:prstGeom>
          <a:noFill/>
        </p:spPr>
        <p:txBody>
          <a:bodyPr wrap="none" lIns="91440" tIns="45720" rIns="91440" bIns="45720" rtlCol="0" anchor="ctr">
            <a:spAutoFit/>
          </a:bodyPr>
          <a:lstStyle/>
          <a:p>
            <a:pPr algn="ctr"/>
            <a:r>
              <a:rPr lang="en-US" sz="1200"/>
              <a:t>Electronic</a:t>
            </a:r>
            <a:endParaRPr lang="en-US"/>
          </a:p>
          <a:p>
            <a:pPr algn="ctr"/>
            <a:r>
              <a:rPr lang="en-US" sz="1200"/>
              <a:t>Execution</a:t>
            </a:r>
            <a:endParaRPr lang="en-US" sz="1200">
              <a:cs typeface="Arial"/>
            </a:endParaRPr>
          </a:p>
        </p:txBody>
      </p:sp>
      <p:sp>
        <p:nvSpPr>
          <p:cNvPr id="14" name="TextBox 13">
            <a:extLst>
              <a:ext uri="{FF2B5EF4-FFF2-40B4-BE49-F238E27FC236}">
                <a16:creationId xmlns:a16="http://schemas.microsoft.com/office/drawing/2014/main" id="{185EB8AC-F45E-F1B5-97B9-F0545C441568}"/>
              </a:ext>
            </a:extLst>
          </p:cNvPr>
          <p:cNvSpPr txBox="1"/>
          <p:nvPr/>
        </p:nvSpPr>
        <p:spPr>
          <a:xfrm>
            <a:off x="7483171" y="4216488"/>
            <a:ext cx="1359668" cy="461665"/>
          </a:xfrm>
          <a:prstGeom prst="rect">
            <a:avLst/>
          </a:prstGeom>
          <a:noFill/>
        </p:spPr>
        <p:txBody>
          <a:bodyPr wrap="none" lIns="91440" tIns="45720" rIns="91440" bIns="45720" rtlCol="0" anchor="ctr">
            <a:spAutoFit/>
          </a:bodyPr>
          <a:lstStyle/>
          <a:p>
            <a:pPr algn="ctr"/>
            <a:r>
              <a:rPr lang="en-US" sz="1200"/>
              <a:t>Periodic Reviews</a:t>
            </a:r>
            <a:endParaRPr lang="en-US"/>
          </a:p>
          <a:p>
            <a:pPr algn="ctr"/>
            <a:r>
              <a:rPr lang="en-US" sz="1200"/>
              <a:t>&amp; Re-validation</a:t>
            </a:r>
            <a:endParaRPr lang="en-US" sz="1200" err="1">
              <a:cs typeface="Arial"/>
            </a:endParaRPr>
          </a:p>
        </p:txBody>
      </p:sp>
      <p:sp>
        <p:nvSpPr>
          <p:cNvPr id="15" name="TextBox 14">
            <a:extLst>
              <a:ext uri="{FF2B5EF4-FFF2-40B4-BE49-F238E27FC236}">
                <a16:creationId xmlns:a16="http://schemas.microsoft.com/office/drawing/2014/main" id="{23B4633E-B88C-2854-7A1C-E67350C86141}"/>
              </a:ext>
            </a:extLst>
          </p:cNvPr>
          <p:cNvSpPr txBox="1"/>
          <p:nvPr/>
        </p:nvSpPr>
        <p:spPr>
          <a:xfrm>
            <a:off x="5283119" y="4216488"/>
            <a:ext cx="1625766" cy="461665"/>
          </a:xfrm>
          <a:prstGeom prst="rect">
            <a:avLst/>
          </a:prstGeom>
          <a:noFill/>
        </p:spPr>
        <p:txBody>
          <a:bodyPr wrap="none" rtlCol="0" anchor="ctr">
            <a:spAutoFit/>
          </a:bodyPr>
          <a:lstStyle/>
          <a:p>
            <a:pPr algn="ctr"/>
            <a:r>
              <a:rPr lang="en-US" sz="1200"/>
              <a:t>Deviation / Exception</a:t>
            </a:r>
          </a:p>
          <a:p>
            <a:pPr algn="ctr"/>
            <a:r>
              <a:rPr lang="en-US" sz="1200"/>
              <a:t>Handling</a:t>
            </a:r>
          </a:p>
        </p:txBody>
      </p:sp>
      <p:sp>
        <p:nvSpPr>
          <p:cNvPr id="16" name="TextBox 15">
            <a:extLst>
              <a:ext uri="{FF2B5EF4-FFF2-40B4-BE49-F238E27FC236}">
                <a16:creationId xmlns:a16="http://schemas.microsoft.com/office/drawing/2014/main" id="{F1B8763B-C888-871B-A202-537A642A3DC6}"/>
              </a:ext>
            </a:extLst>
          </p:cNvPr>
          <p:cNvSpPr txBox="1"/>
          <p:nvPr/>
        </p:nvSpPr>
        <p:spPr>
          <a:xfrm>
            <a:off x="3376455" y="4216488"/>
            <a:ext cx="1305076" cy="461665"/>
          </a:xfrm>
          <a:prstGeom prst="rect">
            <a:avLst/>
          </a:prstGeom>
          <a:noFill/>
        </p:spPr>
        <p:txBody>
          <a:bodyPr wrap="none" rtlCol="0" anchor="ctr">
            <a:spAutoFit/>
          </a:bodyPr>
          <a:lstStyle/>
          <a:p>
            <a:pPr algn="ctr"/>
            <a:r>
              <a:rPr lang="en-US" sz="1200"/>
              <a:t>Risk-Based</a:t>
            </a:r>
          </a:p>
          <a:p>
            <a:pPr algn="ctr"/>
            <a:r>
              <a:rPr lang="en-US" sz="1200"/>
              <a:t>Requirements</a:t>
            </a:r>
          </a:p>
        </p:txBody>
      </p:sp>
      <p:grpSp>
        <p:nvGrpSpPr>
          <p:cNvPr id="25" name="Group 24">
            <a:extLst>
              <a:ext uri="{FF2B5EF4-FFF2-40B4-BE49-F238E27FC236}">
                <a16:creationId xmlns:a16="http://schemas.microsoft.com/office/drawing/2014/main" id="{8F2A3387-0BB4-D30C-9AF2-DFFF7EBF0FCF}"/>
              </a:ext>
            </a:extLst>
          </p:cNvPr>
          <p:cNvGrpSpPr/>
          <p:nvPr/>
        </p:nvGrpSpPr>
        <p:grpSpPr>
          <a:xfrm>
            <a:off x="2991590" y="3483891"/>
            <a:ext cx="6208820" cy="1317259"/>
            <a:chOff x="2987900" y="1449659"/>
            <a:chExt cx="6208820" cy="1317259"/>
          </a:xfrm>
        </p:grpSpPr>
        <p:cxnSp>
          <p:nvCxnSpPr>
            <p:cNvPr id="21" name="Straight Connector 20">
              <a:extLst>
                <a:ext uri="{FF2B5EF4-FFF2-40B4-BE49-F238E27FC236}">
                  <a16:creationId xmlns:a16="http://schemas.microsoft.com/office/drawing/2014/main" id="{F3817699-0A48-44B8-C03A-938FB1141EAD}"/>
                </a:ext>
              </a:extLst>
            </p:cNvPr>
            <p:cNvCxnSpPr>
              <a:cxnSpLocks/>
            </p:cNvCxnSpPr>
            <p:nvPr/>
          </p:nvCxnSpPr>
          <p:spPr>
            <a:xfrm>
              <a:off x="2987900"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D1FBF4A-3266-843A-B8F0-5A4E9A842E47}"/>
                </a:ext>
              </a:extLst>
            </p:cNvPr>
            <p:cNvCxnSpPr>
              <a:cxnSpLocks/>
            </p:cNvCxnSpPr>
            <p:nvPr/>
          </p:nvCxnSpPr>
          <p:spPr>
            <a:xfrm>
              <a:off x="9196720"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7B823-F6CB-B9D3-BE89-84B1848DEFB5}"/>
                </a:ext>
              </a:extLst>
            </p:cNvPr>
            <p:cNvCxnSpPr>
              <a:cxnSpLocks/>
            </p:cNvCxnSpPr>
            <p:nvPr/>
          </p:nvCxnSpPr>
          <p:spPr>
            <a:xfrm>
              <a:off x="5057507" y="1449659"/>
              <a:ext cx="0" cy="1317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DFED69-4778-B1FC-9E4D-D2784DE726AC}"/>
                </a:ext>
              </a:extLst>
            </p:cNvPr>
            <p:cNvCxnSpPr>
              <a:cxnSpLocks/>
            </p:cNvCxnSpPr>
            <p:nvPr/>
          </p:nvCxnSpPr>
          <p:spPr>
            <a:xfrm>
              <a:off x="7127114" y="1449659"/>
              <a:ext cx="0" cy="131725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C38FD21C-C6EE-523E-D2A0-E6DDADDD7033}"/>
              </a:ext>
            </a:extLst>
          </p:cNvPr>
          <p:cNvCxnSpPr>
            <a:cxnSpLocks/>
          </p:cNvCxnSpPr>
          <p:nvPr/>
        </p:nvCxnSpPr>
        <p:spPr>
          <a:xfrm>
            <a:off x="1047589" y="4142520"/>
            <a:ext cx="1009682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5180DD-81F8-91CF-4A53-0366F376CF84}"/>
              </a:ext>
            </a:extLst>
          </p:cNvPr>
          <p:cNvSpPr txBox="1"/>
          <p:nvPr/>
        </p:nvSpPr>
        <p:spPr>
          <a:xfrm>
            <a:off x="3984363" y="2800923"/>
            <a:ext cx="4223272" cy="363176"/>
          </a:xfrm>
          <a:prstGeom prst="rect">
            <a:avLst/>
          </a:prstGeom>
          <a:noFill/>
          <a:ln w="38100">
            <a:noFill/>
          </a:ln>
        </p:spPr>
        <p:txBody>
          <a:bodyPr wrap="none" lIns="274320" tIns="91440" rIns="274320" bIns="54864" rtlCol="0" anchor="ctr">
            <a:spAutoFit/>
          </a:bodyPr>
          <a:lstStyle/>
          <a:p>
            <a:pPr algn="ctr"/>
            <a:r>
              <a:rPr lang="en-US" sz="1400" cap="all" spc="200">
                <a:latin typeface="+mj-lt"/>
              </a:rPr>
              <a:t>Key Validation Functionality</a:t>
            </a:r>
          </a:p>
        </p:txBody>
      </p:sp>
      <p:sp>
        <p:nvSpPr>
          <p:cNvPr id="8" name="TextBox 7">
            <a:extLst>
              <a:ext uri="{FF2B5EF4-FFF2-40B4-BE49-F238E27FC236}">
                <a16:creationId xmlns:a16="http://schemas.microsoft.com/office/drawing/2014/main" id="{1F8AA5B3-C078-00F1-D8B9-45AB68E3BB3E}"/>
              </a:ext>
            </a:extLst>
          </p:cNvPr>
          <p:cNvSpPr txBox="1"/>
          <p:nvPr/>
        </p:nvSpPr>
        <p:spPr>
          <a:xfrm>
            <a:off x="3323327" y="3610009"/>
            <a:ext cx="1411332" cy="461665"/>
          </a:xfrm>
          <a:prstGeom prst="rect">
            <a:avLst/>
          </a:prstGeom>
          <a:noFill/>
        </p:spPr>
        <p:txBody>
          <a:bodyPr wrap="square" lIns="91440" tIns="45720" rIns="91440" bIns="45720" rtlCol="0" anchor="ctr">
            <a:spAutoFit/>
          </a:bodyPr>
          <a:lstStyle/>
          <a:p>
            <a:pPr algn="ctr"/>
            <a:r>
              <a:rPr lang="en-US" sz="1200"/>
              <a:t>Validation</a:t>
            </a:r>
          </a:p>
          <a:p>
            <a:pPr algn="ctr"/>
            <a:r>
              <a:rPr lang="en-US" sz="1200"/>
              <a:t>Planner</a:t>
            </a:r>
          </a:p>
        </p:txBody>
      </p:sp>
      <p:grpSp>
        <p:nvGrpSpPr>
          <p:cNvPr id="29" name="Group 28">
            <a:extLst>
              <a:ext uri="{FF2B5EF4-FFF2-40B4-BE49-F238E27FC236}">
                <a16:creationId xmlns:a16="http://schemas.microsoft.com/office/drawing/2014/main" id="{556B5249-855E-9F4A-4982-5074F1FF82D3}"/>
              </a:ext>
            </a:extLst>
          </p:cNvPr>
          <p:cNvGrpSpPr/>
          <p:nvPr/>
        </p:nvGrpSpPr>
        <p:grpSpPr>
          <a:xfrm>
            <a:off x="768320" y="1532623"/>
            <a:ext cx="10698480" cy="1035922"/>
            <a:chOff x="768320" y="1484998"/>
            <a:chExt cx="10698480" cy="1035922"/>
          </a:xfrm>
        </p:grpSpPr>
        <p:sp>
          <p:nvSpPr>
            <p:cNvPr id="32" name="Rectangle: Rounded Corners 31">
              <a:extLst>
                <a:ext uri="{FF2B5EF4-FFF2-40B4-BE49-F238E27FC236}">
                  <a16:creationId xmlns:a16="http://schemas.microsoft.com/office/drawing/2014/main" id="{8100B521-0ECB-6C4B-98E3-6C22BCD5552E}"/>
                </a:ext>
              </a:extLst>
            </p:cNvPr>
            <p:cNvSpPr/>
            <p:nvPr/>
          </p:nvSpPr>
          <p:spPr>
            <a:xfrm>
              <a:off x="768320"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CQV</a:t>
              </a:r>
            </a:p>
          </p:txBody>
        </p:sp>
        <p:sp>
          <p:nvSpPr>
            <p:cNvPr id="33" name="Rectangle: Rounded Corners 32">
              <a:extLst>
                <a:ext uri="{FF2B5EF4-FFF2-40B4-BE49-F238E27FC236}">
                  <a16:creationId xmlns:a16="http://schemas.microsoft.com/office/drawing/2014/main" id="{86702268-8C02-1312-5EA6-62FF0DFB672B}"/>
                </a:ext>
              </a:extLst>
            </p:cNvPr>
            <p:cNvSpPr/>
            <p:nvPr/>
          </p:nvSpPr>
          <p:spPr>
            <a:xfrm>
              <a:off x="2573406"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CSV / CSA</a:t>
              </a:r>
            </a:p>
          </p:txBody>
        </p:sp>
        <p:sp>
          <p:nvSpPr>
            <p:cNvPr id="34" name="Rectangle: Rounded Corners 33">
              <a:extLst>
                <a:ext uri="{FF2B5EF4-FFF2-40B4-BE49-F238E27FC236}">
                  <a16:creationId xmlns:a16="http://schemas.microsoft.com/office/drawing/2014/main" id="{B9A6CF11-1CB6-E9F0-B90B-04DC551D584E}"/>
                </a:ext>
              </a:extLst>
            </p:cNvPr>
            <p:cNvSpPr/>
            <p:nvPr/>
          </p:nvSpPr>
          <p:spPr>
            <a:xfrm>
              <a:off x="4378492"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Equipment</a:t>
              </a:r>
            </a:p>
            <a:p>
              <a:pPr algn="ctr"/>
              <a:r>
                <a:rPr lang="en-US" sz="1400">
                  <a:solidFill>
                    <a:schemeClr val="tx1"/>
                  </a:solidFill>
                  <a:latin typeface="+mj-lt"/>
                </a:rPr>
                <a:t>&amp; </a:t>
              </a:r>
              <a:br>
                <a:rPr lang="en-US" sz="1400">
                  <a:solidFill>
                    <a:schemeClr val="tx1"/>
                  </a:solidFill>
                  <a:latin typeface="+mj-lt"/>
                </a:rPr>
              </a:br>
              <a:r>
                <a:rPr lang="en-US" sz="1400">
                  <a:solidFill>
                    <a:schemeClr val="tx1"/>
                  </a:solidFill>
                  <a:latin typeface="+mj-lt"/>
                </a:rPr>
                <a:t>Instruments</a:t>
              </a:r>
            </a:p>
          </p:txBody>
        </p:sp>
        <p:sp>
          <p:nvSpPr>
            <p:cNvPr id="35" name="Rectangle: Rounded Corners 34">
              <a:extLst>
                <a:ext uri="{FF2B5EF4-FFF2-40B4-BE49-F238E27FC236}">
                  <a16:creationId xmlns:a16="http://schemas.microsoft.com/office/drawing/2014/main" id="{940991D2-A35A-092A-EC52-0F7D697510B9}"/>
                </a:ext>
              </a:extLst>
            </p:cNvPr>
            <p:cNvSpPr/>
            <p:nvPr/>
          </p:nvSpPr>
          <p:spPr>
            <a:xfrm>
              <a:off x="6183578"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Process</a:t>
              </a:r>
            </a:p>
          </p:txBody>
        </p:sp>
        <p:sp>
          <p:nvSpPr>
            <p:cNvPr id="36" name="Rectangle: Rounded Corners 35">
              <a:extLst>
                <a:ext uri="{FF2B5EF4-FFF2-40B4-BE49-F238E27FC236}">
                  <a16:creationId xmlns:a16="http://schemas.microsoft.com/office/drawing/2014/main" id="{8396F0BA-CF6C-5856-7B5B-6956126DD8DC}"/>
                </a:ext>
              </a:extLst>
            </p:cNvPr>
            <p:cNvSpPr/>
            <p:nvPr/>
          </p:nvSpPr>
          <p:spPr>
            <a:xfrm>
              <a:off x="7988664"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mj-lt"/>
                </a:rPr>
                <a:t>Method</a:t>
              </a:r>
            </a:p>
          </p:txBody>
        </p:sp>
        <p:sp>
          <p:nvSpPr>
            <p:cNvPr id="37" name="Rectangle: Rounded Corners 36">
              <a:extLst>
                <a:ext uri="{FF2B5EF4-FFF2-40B4-BE49-F238E27FC236}">
                  <a16:creationId xmlns:a16="http://schemas.microsoft.com/office/drawing/2014/main" id="{90279BC9-A9C9-B1F7-3B59-7A674B2500FA}"/>
                </a:ext>
              </a:extLst>
            </p:cNvPr>
            <p:cNvSpPr/>
            <p:nvPr/>
          </p:nvSpPr>
          <p:spPr>
            <a:xfrm>
              <a:off x="9793751" y="1484998"/>
              <a:ext cx="1673049" cy="1035922"/>
            </a:xfrm>
            <a:prstGeom prst="roundRect">
              <a:avLst>
                <a:gd name="adj" fmla="val 4167"/>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mj-lt"/>
                </a:rPr>
                <a:t>Cleaning</a:t>
              </a:r>
            </a:p>
          </p:txBody>
        </p:sp>
      </p:grpSp>
      <p:sp>
        <p:nvSpPr>
          <p:cNvPr id="38" name="TextBox 37">
            <a:extLst>
              <a:ext uri="{FF2B5EF4-FFF2-40B4-BE49-F238E27FC236}">
                <a16:creationId xmlns:a16="http://schemas.microsoft.com/office/drawing/2014/main" id="{5F3DC41F-DDE5-9A8F-02C4-1394B9A5331E}"/>
              </a:ext>
            </a:extLst>
          </p:cNvPr>
          <p:cNvSpPr txBox="1"/>
          <p:nvPr/>
        </p:nvSpPr>
        <p:spPr>
          <a:xfrm>
            <a:off x="4472479" y="1028499"/>
            <a:ext cx="3247044" cy="363176"/>
          </a:xfrm>
          <a:prstGeom prst="rect">
            <a:avLst/>
          </a:prstGeom>
          <a:noFill/>
          <a:ln w="38100">
            <a:noFill/>
          </a:ln>
        </p:spPr>
        <p:txBody>
          <a:bodyPr wrap="none" lIns="274320" tIns="91440" rIns="274320" bIns="54864" rtlCol="0" anchor="ctr">
            <a:spAutoFit/>
          </a:bodyPr>
          <a:lstStyle/>
          <a:p>
            <a:pPr algn="ctr"/>
            <a:r>
              <a:rPr lang="en-US" sz="1400" cap="all" spc="200">
                <a:latin typeface="+mj-lt"/>
              </a:rPr>
              <a:t>Validation Processes</a:t>
            </a:r>
          </a:p>
        </p:txBody>
      </p:sp>
      <p:grpSp>
        <p:nvGrpSpPr>
          <p:cNvPr id="3" name="Group 2">
            <a:extLst>
              <a:ext uri="{FF2B5EF4-FFF2-40B4-BE49-F238E27FC236}">
                <a16:creationId xmlns:a16="http://schemas.microsoft.com/office/drawing/2014/main" id="{91ECCD51-1404-8E1D-FA75-D6EA70D9C390}"/>
              </a:ext>
            </a:extLst>
          </p:cNvPr>
          <p:cNvGrpSpPr/>
          <p:nvPr/>
        </p:nvGrpSpPr>
        <p:grpSpPr>
          <a:xfrm>
            <a:off x="0" y="5194241"/>
            <a:ext cx="12192000" cy="909931"/>
            <a:chOff x="0" y="5034499"/>
            <a:chExt cx="12192000" cy="909931"/>
          </a:xfrm>
        </p:grpSpPr>
        <p:sp>
          <p:nvSpPr>
            <p:cNvPr id="55" name="Rectangle 54">
              <a:extLst>
                <a:ext uri="{FF2B5EF4-FFF2-40B4-BE49-F238E27FC236}">
                  <a16:creationId xmlns:a16="http://schemas.microsoft.com/office/drawing/2014/main" id="{BA47F026-49ED-3DB4-CD1A-4EEEE361546C}"/>
                </a:ext>
              </a:extLst>
            </p:cNvPr>
            <p:cNvSpPr/>
            <p:nvPr/>
          </p:nvSpPr>
          <p:spPr>
            <a:xfrm>
              <a:off x="0" y="5034499"/>
              <a:ext cx="12192000" cy="9099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315F0865-039E-DFDD-9C03-DE9E1E82AD58}"/>
                </a:ext>
              </a:extLst>
            </p:cNvPr>
            <p:cNvGrpSpPr/>
            <p:nvPr/>
          </p:nvGrpSpPr>
          <p:grpSpPr>
            <a:xfrm>
              <a:off x="768320" y="5195116"/>
              <a:ext cx="10694851" cy="588695"/>
              <a:chOff x="768320" y="5062171"/>
              <a:chExt cx="10694851" cy="588695"/>
            </a:xfrm>
          </p:grpSpPr>
          <p:sp>
            <p:nvSpPr>
              <p:cNvPr id="40" name="Rectangle: Rounded Corners 39">
                <a:extLst>
                  <a:ext uri="{FF2B5EF4-FFF2-40B4-BE49-F238E27FC236}">
                    <a16:creationId xmlns:a16="http://schemas.microsoft.com/office/drawing/2014/main" id="{0D28F5E6-D324-E081-0BA6-D22434E42EDF}"/>
                  </a:ext>
                </a:extLst>
              </p:cNvPr>
              <p:cNvSpPr/>
              <p:nvPr/>
            </p:nvSpPr>
            <p:spPr>
              <a:xfrm>
                <a:off x="768320"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API Integration</a:t>
                </a:r>
              </a:p>
            </p:txBody>
          </p:sp>
          <p:sp>
            <p:nvSpPr>
              <p:cNvPr id="48" name="Rectangle: Rounded Corners 47">
                <a:extLst>
                  <a:ext uri="{FF2B5EF4-FFF2-40B4-BE49-F238E27FC236}">
                    <a16:creationId xmlns:a16="http://schemas.microsoft.com/office/drawing/2014/main" id="{A61C9280-564D-9FE7-DFD5-63B8F82DBC55}"/>
                  </a:ext>
                </a:extLst>
              </p:cNvPr>
              <p:cNvSpPr/>
              <p:nvPr/>
            </p:nvSpPr>
            <p:spPr>
              <a:xfrm>
                <a:off x="2307866"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Multitenant</a:t>
                </a:r>
              </a:p>
            </p:txBody>
          </p:sp>
          <p:sp>
            <p:nvSpPr>
              <p:cNvPr id="49" name="Rectangle: Rounded Corners 48">
                <a:extLst>
                  <a:ext uri="{FF2B5EF4-FFF2-40B4-BE49-F238E27FC236}">
                    <a16:creationId xmlns:a16="http://schemas.microsoft.com/office/drawing/2014/main" id="{D19453A6-A426-4F8F-8895-C6A8F243705A}"/>
                  </a:ext>
                </a:extLst>
              </p:cNvPr>
              <p:cNvSpPr/>
              <p:nvPr/>
            </p:nvSpPr>
            <p:spPr>
              <a:xfrm>
                <a:off x="3847412"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Offline Mode</a:t>
                </a:r>
              </a:p>
            </p:txBody>
          </p:sp>
          <p:sp>
            <p:nvSpPr>
              <p:cNvPr id="50" name="Rectangle: Rounded Corners 49">
                <a:extLst>
                  <a:ext uri="{FF2B5EF4-FFF2-40B4-BE49-F238E27FC236}">
                    <a16:creationId xmlns:a16="http://schemas.microsoft.com/office/drawing/2014/main" id="{D3AE492C-A6BB-E549-E9D2-EE13E48B7F3A}"/>
                  </a:ext>
                </a:extLst>
              </p:cNvPr>
              <p:cNvSpPr/>
              <p:nvPr/>
            </p:nvSpPr>
            <p:spPr>
              <a:xfrm>
                <a:off x="5386958"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Multilingual</a:t>
                </a:r>
              </a:p>
            </p:txBody>
          </p:sp>
          <p:sp>
            <p:nvSpPr>
              <p:cNvPr id="51" name="Rectangle: Rounded Corners 50">
                <a:extLst>
                  <a:ext uri="{FF2B5EF4-FFF2-40B4-BE49-F238E27FC236}">
                    <a16:creationId xmlns:a16="http://schemas.microsoft.com/office/drawing/2014/main" id="{691083A4-7BF5-5136-4FA3-B842B20C6013}"/>
                  </a:ext>
                </a:extLst>
              </p:cNvPr>
              <p:cNvSpPr/>
              <p:nvPr/>
            </p:nvSpPr>
            <p:spPr>
              <a:xfrm>
                <a:off x="6926504"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Multisite</a:t>
                </a:r>
              </a:p>
            </p:txBody>
          </p:sp>
          <p:sp>
            <p:nvSpPr>
              <p:cNvPr id="52" name="Rectangle: Rounded Corners 51">
                <a:extLst>
                  <a:ext uri="{FF2B5EF4-FFF2-40B4-BE49-F238E27FC236}">
                    <a16:creationId xmlns:a16="http://schemas.microsoft.com/office/drawing/2014/main" id="{5064AF34-2BA3-1BC4-7309-B55E269133E8}"/>
                  </a:ext>
                </a:extLst>
              </p:cNvPr>
              <p:cNvSpPr/>
              <p:nvPr/>
            </p:nvSpPr>
            <p:spPr>
              <a:xfrm>
                <a:off x="8466050"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KPI Dashboards</a:t>
                </a:r>
              </a:p>
            </p:txBody>
          </p:sp>
          <p:sp>
            <p:nvSpPr>
              <p:cNvPr id="53" name="Rectangle: Rounded Corners 52">
                <a:extLst>
                  <a:ext uri="{FF2B5EF4-FFF2-40B4-BE49-F238E27FC236}">
                    <a16:creationId xmlns:a16="http://schemas.microsoft.com/office/drawing/2014/main" id="{506FBFB5-32A9-CC63-2192-A09D8DC5B096}"/>
                  </a:ext>
                </a:extLst>
              </p:cNvPr>
              <p:cNvSpPr/>
              <p:nvPr/>
            </p:nvSpPr>
            <p:spPr>
              <a:xfrm>
                <a:off x="10005598" y="5062171"/>
                <a:ext cx="1457573" cy="588695"/>
              </a:xfrm>
              <a:prstGeom prst="roundRect">
                <a:avLst>
                  <a:gd name="adj" fmla="val 114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No Code Config</a:t>
                </a:r>
              </a:p>
            </p:txBody>
          </p:sp>
        </p:grpSp>
      </p:grpSp>
      <p:cxnSp>
        <p:nvCxnSpPr>
          <p:cNvPr id="19" name="Straight Connector 18">
            <a:extLst>
              <a:ext uri="{FF2B5EF4-FFF2-40B4-BE49-F238E27FC236}">
                <a16:creationId xmlns:a16="http://schemas.microsoft.com/office/drawing/2014/main" id="{4E99C1CA-209E-1CB9-019F-58DEBE3A78B0}"/>
              </a:ext>
            </a:extLst>
          </p:cNvPr>
          <p:cNvCxnSpPr>
            <a:cxnSpLocks/>
          </p:cNvCxnSpPr>
          <p:nvPr/>
        </p:nvCxnSpPr>
        <p:spPr>
          <a:xfrm>
            <a:off x="4275030" y="3177848"/>
            <a:ext cx="361017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9A5DA2-352F-C7D3-2187-B6AEE10F3C57}"/>
              </a:ext>
            </a:extLst>
          </p:cNvPr>
          <p:cNvCxnSpPr>
            <a:cxnSpLocks/>
          </p:cNvCxnSpPr>
          <p:nvPr/>
        </p:nvCxnSpPr>
        <p:spPr>
          <a:xfrm>
            <a:off x="4733925" y="1410725"/>
            <a:ext cx="268905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12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Word&#10;&#10;Description automatically generated">
            <a:extLst>
              <a:ext uri="{FF2B5EF4-FFF2-40B4-BE49-F238E27FC236}">
                <a16:creationId xmlns:a16="http://schemas.microsoft.com/office/drawing/2014/main" id="{53243144-6E80-9722-EE45-81B6865424A3}"/>
              </a:ext>
            </a:extLst>
          </p:cNvPr>
          <p:cNvPicPr>
            <a:picLocks noChangeAspect="1"/>
          </p:cNvPicPr>
          <p:nvPr/>
        </p:nvPicPr>
        <p:blipFill rotWithShape="1">
          <a:blip r:embed="rId3"/>
          <a:srcRect l="28920" r="29573" b="1"/>
          <a:stretch/>
        </p:blipFill>
        <p:spPr>
          <a:xfrm>
            <a:off x="6103027" y="10"/>
            <a:ext cx="6088971" cy="6857990"/>
          </a:xfrm>
          <a:prstGeom prst="rect">
            <a:avLst/>
          </a:prstGeom>
        </p:spPr>
      </p:pic>
      <p:sp useBgFill="1">
        <p:nvSpPr>
          <p:cNvPr id="29" name="Rectangle 2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4EE8B-8421-F865-8C65-CB667F7F34FC}"/>
              </a:ext>
            </a:extLst>
          </p:cNvPr>
          <p:cNvSpPr>
            <a:spLocks noGrp="1"/>
          </p:cNvSpPr>
          <p:nvPr>
            <p:ph type="title"/>
          </p:nvPr>
        </p:nvSpPr>
        <p:spPr>
          <a:xfrm>
            <a:off x="761801" y="328512"/>
            <a:ext cx="4778387" cy="1628970"/>
          </a:xfrm>
        </p:spPr>
        <p:txBody>
          <a:bodyPr vert="horz" lIns="91440" tIns="45720" rIns="91440" bIns="45720" rtlCol="0" anchor="ctr">
            <a:normAutofit/>
          </a:bodyPr>
          <a:lstStyle/>
          <a:p>
            <a:r>
              <a:rPr lang="en-US" sz="4000">
                <a:solidFill>
                  <a:schemeClr val="tx1"/>
                </a:solidFill>
              </a:rPr>
              <a:t>Flexible authoring</a:t>
            </a:r>
          </a:p>
        </p:txBody>
      </p:sp>
      <p:sp>
        <p:nvSpPr>
          <p:cNvPr id="3" name="Text Placeholder 2">
            <a:extLst>
              <a:ext uri="{FF2B5EF4-FFF2-40B4-BE49-F238E27FC236}">
                <a16:creationId xmlns:a16="http://schemas.microsoft.com/office/drawing/2014/main" id="{70C357B6-EF38-580C-639E-D5CCD1F709B5}"/>
              </a:ext>
            </a:extLst>
          </p:cNvPr>
          <p:cNvSpPr>
            <a:spLocks noGrp="1"/>
          </p:cNvSpPr>
          <p:nvPr>
            <p:ph sz="half" idx="10"/>
          </p:nvPr>
        </p:nvSpPr>
        <p:spPr>
          <a:xfrm>
            <a:off x="761801" y="2462107"/>
            <a:ext cx="4659756" cy="3374137"/>
          </a:xfrm>
        </p:spPr>
        <p:txBody>
          <a:bodyPr vert="horz" lIns="91440" tIns="45720" rIns="91440" bIns="45720" rtlCol="0" anchor="ctr">
            <a:normAutofit/>
          </a:bodyPr>
          <a:lstStyle/>
          <a:p>
            <a:pPr>
              <a:lnSpc>
                <a:spcPct val="90000"/>
              </a:lnSpc>
            </a:pPr>
            <a:r>
              <a:rPr lang="en-US" sz="2000" dirty="0">
                <a:solidFill>
                  <a:schemeClr val="tx1"/>
                </a:solidFill>
              </a:rPr>
              <a:t>Reusable content</a:t>
            </a:r>
          </a:p>
          <a:p>
            <a:pPr>
              <a:lnSpc>
                <a:spcPct val="90000"/>
              </a:lnSpc>
            </a:pPr>
            <a:r>
              <a:rPr lang="en-US" sz="2000" dirty="0">
                <a:solidFill>
                  <a:schemeClr val="tx1"/>
                </a:solidFill>
              </a:rPr>
              <a:t>Decision trees</a:t>
            </a:r>
          </a:p>
          <a:p>
            <a:pPr>
              <a:lnSpc>
                <a:spcPct val="90000"/>
              </a:lnSpc>
            </a:pPr>
            <a:r>
              <a:rPr lang="en-US" sz="2000" dirty="0">
                <a:solidFill>
                  <a:schemeClr val="tx1"/>
                </a:solidFill>
              </a:rPr>
              <a:t>Document binding</a:t>
            </a:r>
          </a:p>
          <a:p>
            <a:pPr>
              <a:lnSpc>
                <a:spcPct val="90000"/>
              </a:lnSpc>
            </a:pPr>
            <a:r>
              <a:rPr lang="en-US" sz="2000" dirty="0">
                <a:solidFill>
                  <a:schemeClr val="tx1"/>
                </a:solidFill>
              </a:rPr>
              <a:t>Edit template while authoring</a:t>
            </a:r>
          </a:p>
          <a:p>
            <a:pPr>
              <a:lnSpc>
                <a:spcPct val="90000"/>
              </a:lnSpc>
            </a:pPr>
            <a:r>
              <a:rPr lang="en-US" sz="2000" dirty="0">
                <a:solidFill>
                  <a:schemeClr val="tx1"/>
                </a:solidFill>
              </a:rPr>
              <a:t>Embedded DB tagging</a:t>
            </a:r>
          </a:p>
          <a:p>
            <a:pPr>
              <a:lnSpc>
                <a:spcPct val="90000"/>
              </a:lnSpc>
            </a:pPr>
            <a:r>
              <a:rPr lang="en-US" sz="2000" dirty="0">
                <a:solidFill>
                  <a:schemeClr val="tx1"/>
                </a:solidFill>
              </a:rPr>
              <a:t>Version control</a:t>
            </a:r>
          </a:p>
        </p:txBody>
      </p:sp>
    </p:spTree>
    <p:extLst>
      <p:ext uri="{BB962C8B-B14F-4D97-AF65-F5344CB8AC3E}">
        <p14:creationId xmlns:p14="http://schemas.microsoft.com/office/powerpoint/2010/main" val="28969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C986E6F1-EBE8-789B-CDB0-97C5FD3834C9}"/>
              </a:ext>
            </a:extLst>
          </p:cNvPr>
          <p:cNvSpPr>
            <a:spLocks noGrp="1"/>
          </p:cNvSpPr>
          <p:nvPr>
            <p:ph type="subTitle" idx="1"/>
          </p:nvPr>
        </p:nvSpPr>
        <p:spPr/>
        <p:txBody>
          <a:bodyPr/>
          <a:lstStyle/>
          <a:p>
            <a:r>
              <a:rPr lang="en-US" dirty="0"/>
              <a:t>&lt;Your Name Here&gt;</a:t>
            </a:r>
          </a:p>
        </p:txBody>
      </p:sp>
      <p:sp>
        <p:nvSpPr>
          <p:cNvPr id="10" name="Text Placeholder 9">
            <a:extLst>
              <a:ext uri="{FF2B5EF4-FFF2-40B4-BE49-F238E27FC236}">
                <a16:creationId xmlns:a16="http://schemas.microsoft.com/office/drawing/2014/main" id="{92457507-399B-D051-A612-A195EED4C894}"/>
              </a:ext>
            </a:extLst>
          </p:cNvPr>
          <p:cNvSpPr>
            <a:spLocks noGrp="1"/>
          </p:cNvSpPr>
          <p:nvPr>
            <p:ph type="body" sz="quarter" idx="11"/>
          </p:nvPr>
        </p:nvSpPr>
        <p:spPr/>
        <p:txBody>
          <a:bodyPr/>
          <a:lstStyle/>
          <a:p>
            <a:r>
              <a:rPr lang="en-US" dirty="0"/>
              <a:t>June 2024</a:t>
            </a:r>
          </a:p>
        </p:txBody>
      </p:sp>
      <p:sp>
        <p:nvSpPr>
          <p:cNvPr id="4" name="Text Placeholder 3">
            <a:extLst>
              <a:ext uri="{FF2B5EF4-FFF2-40B4-BE49-F238E27FC236}">
                <a16:creationId xmlns:a16="http://schemas.microsoft.com/office/drawing/2014/main" id="{42E418A7-0BCD-E0A2-7D82-E4AE05B1F83E}"/>
              </a:ext>
            </a:extLst>
          </p:cNvPr>
          <p:cNvSpPr>
            <a:spLocks noGrp="1"/>
          </p:cNvSpPr>
          <p:nvPr>
            <p:ph type="body" sz="quarter" idx="12"/>
          </p:nvPr>
        </p:nvSpPr>
        <p:spPr/>
        <p:txBody>
          <a:bodyPr/>
          <a:lstStyle/>
          <a:p>
            <a:r>
              <a:rPr lang="en-US" dirty="0"/>
              <a:t>ValGenesis VLMS</a:t>
            </a:r>
          </a:p>
        </p:txBody>
      </p:sp>
      <p:sp>
        <p:nvSpPr>
          <p:cNvPr id="5" name="Text Placeholder 4">
            <a:extLst>
              <a:ext uri="{FF2B5EF4-FFF2-40B4-BE49-F238E27FC236}">
                <a16:creationId xmlns:a16="http://schemas.microsoft.com/office/drawing/2014/main" id="{99B7BF7A-9EA1-D641-634E-52472D76B2E4}"/>
              </a:ext>
            </a:extLst>
          </p:cNvPr>
          <p:cNvSpPr>
            <a:spLocks noGrp="1"/>
          </p:cNvSpPr>
          <p:nvPr>
            <p:ph type="body" sz="quarter" idx="13"/>
          </p:nvPr>
        </p:nvSpPr>
        <p:spPr/>
        <p:txBody>
          <a:bodyPr/>
          <a:lstStyle/>
          <a:p>
            <a:r>
              <a:rPr lang="en-US" dirty="0"/>
              <a:t>Customer Name</a:t>
            </a:r>
          </a:p>
        </p:txBody>
      </p:sp>
    </p:spTree>
    <p:extLst>
      <p:ext uri="{BB962C8B-B14F-4D97-AF65-F5344CB8AC3E}">
        <p14:creationId xmlns:p14="http://schemas.microsoft.com/office/powerpoint/2010/main" val="3478912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Graphical user interface, text, application, email&#10;&#10;Description automatically generated">
            <a:extLst>
              <a:ext uri="{FF2B5EF4-FFF2-40B4-BE49-F238E27FC236}">
                <a16:creationId xmlns:a16="http://schemas.microsoft.com/office/drawing/2014/main" id="{7D0F7677-42DF-B475-1689-F33BD7ECCE03}"/>
              </a:ext>
            </a:extLst>
          </p:cNvPr>
          <p:cNvPicPr>
            <a:picLocks noChangeAspect="1"/>
          </p:cNvPicPr>
          <p:nvPr/>
        </p:nvPicPr>
        <p:blipFill rotWithShape="1">
          <a:blip r:embed="rId3"/>
          <a:srcRect l="9842" r="22208" b="265"/>
          <a:stretch/>
        </p:blipFill>
        <p:spPr>
          <a:xfrm>
            <a:off x="3169921" y="9"/>
            <a:ext cx="9631680" cy="6891775"/>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7" name="Freeform: Shape 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 name="Freeform: Shape 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99DB56-6925-6681-5E7B-5F32C5F06508}"/>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a:solidFill>
                  <a:schemeClr val="tx1"/>
                </a:solidFill>
              </a:rPr>
              <a:t>Risk-based requirements for CSA and agile</a:t>
            </a:r>
          </a:p>
        </p:txBody>
      </p:sp>
      <p:sp>
        <p:nvSpPr>
          <p:cNvPr id="10" name="Rectangle 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7C72E92F-0300-DB3A-B342-83FC44DFD3BF}"/>
              </a:ext>
            </a:extLst>
          </p:cNvPr>
          <p:cNvSpPr>
            <a:spLocks noGrp="1"/>
          </p:cNvSpPr>
          <p:nvPr>
            <p:ph sz="half" idx="10"/>
          </p:nvPr>
        </p:nvSpPr>
        <p:spPr>
          <a:xfrm>
            <a:off x="371094" y="2718054"/>
            <a:ext cx="3438906" cy="3207258"/>
          </a:xfrm>
        </p:spPr>
        <p:txBody>
          <a:bodyPr vert="horz" lIns="91440" tIns="45720" rIns="91440" bIns="45720" rtlCol="0" anchor="t">
            <a:normAutofit lnSpcReduction="10000"/>
          </a:bodyPr>
          <a:lstStyle/>
          <a:p>
            <a:pPr>
              <a:lnSpc>
                <a:spcPct val="90000"/>
              </a:lnSpc>
            </a:pPr>
            <a:r>
              <a:rPr lang="en-US" sz="1700" dirty="0">
                <a:solidFill>
                  <a:schemeClr val="tx1"/>
                </a:solidFill>
              </a:rPr>
              <a:t>CSA-Ready today!</a:t>
            </a:r>
          </a:p>
          <a:p>
            <a:pPr>
              <a:lnSpc>
                <a:spcPct val="90000"/>
              </a:lnSpc>
            </a:pPr>
            <a:r>
              <a:rPr lang="en-US" sz="1700" dirty="0">
                <a:solidFill>
                  <a:schemeClr val="tx1"/>
                </a:solidFill>
              </a:rPr>
              <a:t>Assess risk at the requirement level</a:t>
            </a:r>
          </a:p>
          <a:p>
            <a:pPr>
              <a:lnSpc>
                <a:spcPct val="90000"/>
              </a:lnSpc>
            </a:pPr>
            <a:r>
              <a:rPr lang="en-US" sz="1700" dirty="0">
                <a:solidFill>
                  <a:schemeClr val="tx1"/>
                </a:solidFill>
              </a:rPr>
              <a:t>Reduce unnecessary over-testing by 80%</a:t>
            </a:r>
          </a:p>
          <a:p>
            <a:pPr>
              <a:lnSpc>
                <a:spcPct val="90000"/>
              </a:lnSpc>
            </a:pPr>
            <a:r>
              <a:rPr lang="en-US" sz="1700" dirty="0">
                <a:solidFill>
                  <a:schemeClr val="tx1"/>
                </a:solidFill>
              </a:rPr>
              <a:t>CSV and CSA exist in same platform</a:t>
            </a:r>
          </a:p>
          <a:p>
            <a:pPr>
              <a:lnSpc>
                <a:spcPct val="90000"/>
              </a:lnSpc>
            </a:pPr>
            <a:r>
              <a:rPr lang="en-US" sz="1700" dirty="0">
                <a:solidFill>
                  <a:schemeClr val="tx1"/>
                </a:solidFill>
              </a:rPr>
              <a:t>Utilize standard or Agile processes</a:t>
            </a:r>
          </a:p>
          <a:p>
            <a:pPr>
              <a:lnSpc>
                <a:spcPct val="90000"/>
              </a:lnSpc>
            </a:pPr>
            <a:r>
              <a:rPr lang="en-US" sz="1700" dirty="0">
                <a:solidFill>
                  <a:schemeClr val="tx1"/>
                </a:solidFill>
              </a:rPr>
              <a:t>Support ad hoc, scripted and any testing type</a:t>
            </a:r>
          </a:p>
          <a:p>
            <a:pPr>
              <a:lnSpc>
                <a:spcPct val="90000"/>
              </a:lnSpc>
            </a:pPr>
            <a:endParaRPr lang="en-US" sz="1700" dirty="0">
              <a:solidFill>
                <a:schemeClr val="tx1"/>
              </a:solidFill>
            </a:endParaRPr>
          </a:p>
          <a:p>
            <a:pPr>
              <a:lnSpc>
                <a:spcPct val="90000"/>
              </a:lnSpc>
            </a:pPr>
            <a:endParaRPr lang="en-US" sz="1700" dirty="0">
              <a:solidFill>
                <a:schemeClr val="tx1"/>
              </a:solidFill>
            </a:endParaRPr>
          </a:p>
        </p:txBody>
      </p:sp>
    </p:spTree>
    <p:extLst>
      <p:ext uri="{BB962C8B-B14F-4D97-AF65-F5344CB8AC3E}">
        <p14:creationId xmlns:p14="http://schemas.microsoft.com/office/powerpoint/2010/main" val="333742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27CAC3-3E22-1A9D-DFF5-134943913029}"/>
              </a:ext>
            </a:extLst>
          </p:cNvPr>
          <p:cNvPicPr>
            <a:picLocks noChangeAspect="1"/>
          </p:cNvPicPr>
          <p:nvPr/>
        </p:nvPicPr>
        <p:blipFill rotWithShape="1">
          <a:blip r:embed="rId3">
            <a:extLst>
              <a:ext uri="{28A0092B-C50C-407E-A947-70E740481C1C}">
                <a14:useLocalDpi xmlns:a14="http://schemas.microsoft.com/office/drawing/2010/main" val="0"/>
              </a:ext>
            </a:extLst>
          </a:blip>
          <a:srcRect l="12659" r="12659"/>
          <a:stretch/>
        </p:blipFill>
        <p:spPr>
          <a:xfrm>
            <a:off x="3242693"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2" name="Freeform: Shape 1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043883-0EC7-1D8F-4579-0F56F4332B9A}"/>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a:solidFill>
                  <a:schemeClr val="tx1"/>
                </a:solidFill>
              </a:rPr>
              <a:t>Intuitive digital execution</a:t>
            </a:r>
            <a:endParaRPr lang="en-US" sz="2800" dirty="0">
              <a:solidFill>
                <a:schemeClr val="tx1"/>
              </a:solidFill>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8EB32167-32F1-EBD8-7EED-1660EC6D8B43}"/>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a:solidFill>
                  <a:schemeClr val="tx1"/>
                </a:solidFill>
              </a:rPr>
              <a:t>Capture objective evidence in the document</a:t>
            </a:r>
          </a:p>
          <a:p>
            <a:pPr>
              <a:lnSpc>
                <a:spcPct val="90000"/>
              </a:lnSpc>
            </a:pPr>
            <a:r>
              <a:rPr lang="en-US" sz="1700">
                <a:solidFill>
                  <a:schemeClr val="tx1"/>
                </a:solidFill>
              </a:rPr>
              <a:t>Electronic signatures </a:t>
            </a:r>
          </a:p>
          <a:p>
            <a:pPr>
              <a:lnSpc>
                <a:spcPct val="90000"/>
              </a:lnSpc>
            </a:pPr>
            <a:r>
              <a:rPr lang="en-US" sz="1700">
                <a:solidFill>
                  <a:schemeClr val="tx1"/>
                </a:solidFill>
              </a:rPr>
              <a:t>Enforced business rules</a:t>
            </a:r>
          </a:p>
          <a:p>
            <a:pPr>
              <a:lnSpc>
                <a:spcPct val="90000"/>
              </a:lnSpc>
            </a:pPr>
            <a:r>
              <a:rPr lang="en-US" sz="1700">
                <a:solidFill>
                  <a:schemeClr val="tx1"/>
                </a:solidFill>
              </a:rPr>
              <a:t>Immutable and time stamped</a:t>
            </a:r>
          </a:p>
          <a:p>
            <a:pPr>
              <a:lnSpc>
                <a:spcPct val="90000"/>
              </a:lnSpc>
            </a:pPr>
            <a:r>
              <a:rPr lang="en-US" sz="1700">
                <a:solidFill>
                  <a:schemeClr val="tx1"/>
                </a:solidFill>
              </a:rPr>
              <a:t>Deviation management</a:t>
            </a:r>
          </a:p>
          <a:p>
            <a:pPr>
              <a:lnSpc>
                <a:spcPct val="90000"/>
              </a:lnSpc>
            </a:pPr>
            <a:r>
              <a:rPr lang="en-US" sz="1700">
                <a:solidFill>
                  <a:schemeClr val="tx1"/>
                </a:solidFill>
              </a:rPr>
              <a:t>Set it and Forget it scheduling</a:t>
            </a:r>
            <a:endParaRPr lang="en-US" sz="1700" dirty="0">
              <a:solidFill>
                <a:schemeClr val="tx1"/>
              </a:solidFill>
            </a:endParaRPr>
          </a:p>
        </p:txBody>
      </p:sp>
    </p:spTree>
    <p:extLst>
      <p:ext uri="{BB962C8B-B14F-4D97-AF65-F5344CB8AC3E}">
        <p14:creationId xmlns:p14="http://schemas.microsoft.com/office/powerpoint/2010/main" val="9129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omputer&#10;&#10;Description automatically generated">
            <a:extLst>
              <a:ext uri="{FF2B5EF4-FFF2-40B4-BE49-F238E27FC236}">
                <a16:creationId xmlns:a16="http://schemas.microsoft.com/office/drawing/2014/main" id="{CDF20900-761F-6FDB-DEF9-714B76C16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2" y="0"/>
            <a:ext cx="12155390" cy="6746240"/>
          </a:xfrm>
          <a:prstGeom prst="rect">
            <a:avLst/>
          </a:prstGeom>
        </p:spPr>
      </p:pic>
      <p:sp useBgFill="1">
        <p:nvSpPr>
          <p:cNvPr id="26" name="Freeform: Shape 25">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81FA158-9B4D-149A-3E1E-392C6A0258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kern="1200">
                <a:solidFill>
                  <a:schemeClr val="tx1"/>
                </a:solidFill>
                <a:latin typeface="+mj-lt"/>
                <a:ea typeface="+mj-ea"/>
                <a:cs typeface="+mj-cs"/>
              </a:rPr>
              <a:t>PDF Execution</a:t>
            </a: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Content Placeholder 1">
            <a:extLst>
              <a:ext uri="{FF2B5EF4-FFF2-40B4-BE49-F238E27FC236}">
                <a16:creationId xmlns:a16="http://schemas.microsoft.com/office/drawing/2014/main" id="{F3F87D2E-2721-6DF2-3B38-EA21D37740E2}"/>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a:solidFill>
                  <a:schemeClr val="tx1"/>
                </a:solidFill>
              </a:rPr>
              <a:t>Leverage Vendor supplied pdf documents directly</a:t>
            </a:r>
          </a:p>
          <a:p>
            <a:pPr>
              <a:lnSpc>
                <a:spcPct val="90000"/>
              </a:lnSpc>
            </a:pPr>
            <a:r>
              <a:rPr lang="en-US" sz="1700">
                <a:solidFill>
                  <a:schemeClr val="tx1"/>
                </a:solidFill>
              </a:rPr>
              <a:t>No re-authoring necessary!</a:t>
            </a:r>
          </a:p>
        </p:txBody>
      </p:sp>
    </p:spTree>
    <p:extLst>
      <p:ext uri="{BB962C8B-B14F-4D97-AF65-F5344CB8AC3E}">
        <p14:creationId xmlns:p14="http://schemas.microsoft.com/office/powerpoint/2010/main" val="2963497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EBA316-47AD-E4F3-ED9A-473FE6AFCD5B}"/>
              </a:ext>
            </a:extLst>
          </p:cNvPr>
          <p:cNvPicPr>
            <a:picLocks noChangeAspect="1"/>
          </p:cNvPicPr>
          <p:nvPr/>
        </p:nvPicPr>
        <p:blipFill rotWithShape="1">
          <a:blip r:embed="rId3"/>
          <a:srcRect t="9582" b="14936"/>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3" name="Freeform: Shape 2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6632AE5-0F8B-D082-2991-ACCC5D1A6C9B}"/>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600">
                <a:solidFill>
                  <a:schemeClr val="tx1"/>
                </a:solidFill>
              </a:rPr>
              <a:t>Dynamic traceability matrices</a:t>
            </a:r>
          </a:p>
        </p:txBody>
      </p:sp>
      <p:sp>
        <p:nvSpPr>
          <p:cNvPr id="27" name="Rectangle 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9EE72F6C-2228-D3CD-BBEF-AA37A799015C}"/>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a:solidFill>
                  <a:schemeClr val="tx1"/>
                </a:solidFill>
              </a:rPr>
              <a:t>Patented, impact-of-change algorithms</a:t>
            </a:r>
          </a:p>
          <a:p>
            <a:pPr>
              <a:lnSpc>
                <a:spcPct val="90000"/>
              </a:lnSpc>
            </a:pPr>
            <a:r>
              <a:rPr lang="en-US" sz="1700">
                <a:solidFill>
                  <a:schemeClr val="tx1"/>
                </a:solidFill>
              </a:rPr>
              <a:t>Auto generated in real time during authoring</a:t>
            </a:r>
          </a:p>
          <a:p>
            <a:pPr>
              <a:lnSpc>
                <a:spcPct val="90000"/>
              </a:lnSpc>
            </a:pPr>
            <a:r>
              <a:rPr lang="en-US" sz="1700">
                <a:solidFill>
                  <a:schemeClr val="tx1"/>
                </a:solidFill>
              </a:rPr>
              <a:t>Updated in real-time during execution</a:t>
            </a:r>
          </a:p>
          <a:p>
            <a:pPr>
              <a:lnSpc>
                <a:spcPct val="90000"/>
              </a:lnSpc>
            </a:pPr>
            <a:r>
              <a:rPr lang="en-US" sz="1700">
                <a:solidFill>
                  <a:schemeClr val="tx1"/>
                </a:solidFill>
              </a:rPr>
              <a:t>Identify deviation impact on all requirements</a:t>
            </a:r>
          </a:p>
          <a:p>
            <a:pPr>
              <a:lnSpc>
                <a:spcPct val="90000"/>
              </a:lnSpc>
            </a:pPr>
            <a:r>
              <a:rPr lang="en-US" sz="1700">
                <a:solidFill>
                  <a:schemeClr val="tx1"/>
                </a:solidFill>
              </a:rPr>
              <a:t>Understand and react to any impact of change</a:t>
            </a:r>
          </a:p>
        </p:txBody>
      </p:sp>
    </p:spTree>
    <p:extLst>
      <p:ext uri="{BB962C8B-B14F-4D97-AF65-F5344CB8AC3E}">
        <p14:creationId xmlns:p14="http://schemas.microsoft.com/office/powerpoint/2010/main" val="3608584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2679FBF-23FD-0EBD-5A2D-13F163F49493}"/>
              </a:ext>
            </a:extLst>
          </p:cNvPr>
          <p:cNvPicPr>
            <a:picLocks noChangeAspect="1"/>
          </p:cNvPicPr>
          <p:nvPr/>
        </p:nvPicPr>
        <p:blipFill rotWithShape="1">
          <a:blip r:embed="rId3"/>
          <a:srcRect l="19581" r="17782"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8" name="Freeform: Shape 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Freeform: Shape 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99DB56-6925-6681-5E7B-5F32C5F06508}"/>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a:solidFill>
                  <a:schemeClr val="tx1"/>
                </a:solidFill>
              </a:rPr>
              <a:t>Reporting and KPI dashboards</a:t>
            </a:r>
          </a:p>
        </p:txBody>
      </p:sp>
      <p:sp>
        <p:nvSpPr>
          <p:cNvPr id="12" name="Rectangle 1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7C72E92F-0300-DB3A-B342-83FC44DFD3BF}"/>
              </a:ext>
            </a:extLst>
          </p:cNvPr>
          <p:cNvSpPr>
            <a:spLocks noGrp="1"/>
          </p:cNvSpPr>
          <p:nvPr>
            <p:ph sz="half" idx="10"/>
          </p:nvPr>
        </p:nvSpPr>
        <p:spPr>
          <a:xfrm>
            <a:off x="371094" y="2718054"/>
            <a:ext cx="3438906" cy="3207258"/>
          </a:xfrm>
        </p:spPr>
        <p:txBody>
          <a:bodyPr vert="horz" lIns="91440" tIns="45720" rIns="91440" bIns="45720" rtlCol="0" anchor="t">
            <a:normAutofit/>
          </a:bodyPr>
          <a:lstStyle/>
          <a:p>
            <a:pPr>
              <a:lnSpc>
                <a:spcPct val="90000"/>
              </a:lnSpc>
            </a:pPr>
            <a:r>
              <a:rPr lang="en-US" sz="1700" dirty="0">
                <a:solidFill>
                  <a:schemeClr val="tx1"/>
                </a:solidFill>
              </a:rPr>
              <a:t>Track all assigned tasks</a:t>
            </a:r>
          </a:p>
          <a:p>
            <a:pPr>
              <a:lnSpc>
                <a:spcPct val="90000"/>
              </a:lnSpc>
            </a:pPr>
            <a:r>
              <a:rPr lang="en-US" sz="1700" dirty="0">
                <a:solidFill>
                  <a:schemeClr val="tx1"/>
                </a:solidFill>
              </a:rPr>
              <a:t>Create standard and ad-hoc reports </a:t>
            </a:r>
          </a:p>
          <a:p>
            <a:pPr>
              <a:lnSpc>
                <a:spcPct val="90000"/>
              </a:lnSpc>
            </a:pPr>
            <a:r>
              <a:rPr lang="en-US" sz="1700" dirty="0">
                <a:solidFill>
                  <a:schemeClr val="tx1"/>
                </a:solidFill>
              </a:rPr>
              <a:t>Instant visualization</a:t>
            </a:r>
          </a:p>
          <a:p>
            <a:pPr>
              <a:lnSpc>
                <a:spcPct val="90000"/>
              </a:lnSpc>
            </a:pPr>
            <a:r>
              <a:rPr lang="en-US" sz="1700" dirty="0">
                <a:solidFill>
                  <a:schemeClr val="tx1"/>
                </a:solidFill>
              </a:rPr>
              <a:t>Drill into chart data with a click</a:t>
            </a:r>
          </a:p>
          <a:p>
            <a:pPr>
              <a:lnSpc>
                <a:spcPct val="90000"/>
              </a:lnSpc>
            </a:pPr>
            <a:r>
              <a:rPr lang="en-US" sz="1700" dirty="0">
                <a:solidFill>
                  <a:schemeClr val="tx1"/>
                </a:solidFill>
              </a:rPr>
              <a:t>Export easily</a:t>
            </a:r>
          </a:p>
        </p:txBody>
      </p:sp>
    </p:spTree>
    <p:extLst>
      <p:ext uri="{BB962C8B-B14F-4D97-AF65-F5344CB8AC3E}">
        <p14:creationId xmlns:p14="http://schemas.microsoft.com/office/powerpoint/2010/main" val="36395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8B0EBD-470D-6DBC-C9E2-5A5E4A825877}"/>
              </a:ext>
            </a:extLst>
          </p:cNvPr>
          <p:cNvPicPr>
            <a:picLocks noChangeAspect="1"/>
          </p:cNvPicPr>
          <p:nvPr/>
        </p:nvPicPr>
        <p:blipFill rotWithShape="1">
          <a:blip r:embed="rId3"/>
          <a:srcRect l="20688"/>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2F71E18-7C78-D719-3D32-333ACC02E25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solidFill>
                  <a:schemeClr val="tx1"/>
                </a:solidFill>
              </a:rPr>
              <a:t>AI Assisted Chatbot</a:t>
            </a:r>
          </a:p>
        </p:txBody>
      </p:sp>
      <p:sp>
        <p:nvSpPr>
          <p:cNvPr id="2" name="Content Placeholder 1">
            <a:extLst>
              <a:ext uri="{FF2B5EF4-FFF2-40B4-BE49-F238E27FC236}">
                <a16:creationId xmlns:a16="http://schemas.microsoft.com/office/drawing/2014/main" id="{24266CDC-8FFF-D33E-8583-AC8F0C12A692}"/>
              </a:ext>
            </a:extLst>
          </p:cNvPr>
          <p:cNvSpPr>
            <a:spLocks noGrp="1"/>
          </p:cNvSpPr>
          <p:nvPr>
            <p:ph sz="half" idx="10"/>
          </p:nvPr>
        </p:nvSpPr>
        <p:spPr>
          <a:xfrm>
            <a:off x="838200" y="2434201"/>
            <a:ext cx="3822189" cy="3742762"/>
          </a:xfrm>
        </p:spPr>
        <p:txBody>
          <a:bodyPr vert="horz" lIns="91440" tIns="45720" rIns="91440" bIns="45720" rtlCol="0">
            <a:normAutofit/>
          </a:bodyPr>
          <a:lstStyle/>
          <a:p>
            <a:pPr>
              <a:lnSpc>
                <a:spcPct val="90000"/>
              </a:lnSpc>
            </a:pPr>
            <a:r>
              <a:rPr lang="en-US" sz="2000" dirty="0">
                <a:solidFill>
                  <a:schemeClr val="tx1"/>
                </a:solidFill>
              </a:rPr>
              <a:t>Instant answers to user guide queries</a:t>
            </a:r>
          </a:p>
          <a:p>
            <a:pPr>
              <a:lnSpc>
                <a:spcPct val="90000"/>
              </a:lnSpc>
            </a:pPr>
            <a:r>
              <a:rPr lang="en-US" sz="2000" dirty="0">
                <a:solidFill>
                  <a:schemeClr val="tx1"/>
                </a:solidFill>
              </a:rPr>
              <a:t>Enhance user experience</a:t>
            </a:r>
          </a:p>
          <a:p>
            <a:pPr>
              <a:lnSpc>
                <a:spcPct val="90000"/>
              </a:lnSpc>
            </a:pPr>
            <a:r>
              <a:rPr lang="en-US" sz="2000" dirty="0">
                <a:solidFill>
                  <a:schemeClr val="tx1"/>
                </a:solidFill>
              </a:rPr>
              <a:t>Expedite onboarding and user expertise</a:t>
            </a:r>
          </a:p>
        </p:txBody>
      </p:sp>
    </p:spTree>
    <p:extLst>
      <p:ext uri="{BB962C8B-B14F-4D97-AF65-F5344CB8AC3E}">
        <p14:creationId xmlns:p14="http://schemas.microsoft.com/office/powerpoint/2010/main" val="1616839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ACAF-65A1-B821-7BFA-B00C67C87A37}"/>
              </a:ext>
            </a:extLst>
          </p:cNvPr>
          <p:cNvSpPr>
            <a:spLocks noGrp="1"/>
          </p:cNvSpPr>
          <p:nvPr>
            <p:ph type="title"/>
          </p:nvPr>
        </p:nvSpPr>
        <p:spPr>
          <a:xfrm>
            <a:off x="731520" y="457200"/>
            <a:ext cx="10698480" cy="341632"/>
          </a:xfrm>
        </p:spPr>
        <p:txBody>
          <a:bodyPr vert="horz" lIns="91440" tIns="45720" rIns="91440" bIns="45720" rtlCol="0" anchor="ctr">
            <a:normAutofit fontScale="90000"/>
          </a:bodyPr>
          <a:lstStyle/>
          <a:p>
            <a:r>
              <a:rPr lang="en-US"/>
              <a:t>Real-World 483 Avoidance</a:t>
            </a:r>
          </a:p>
        </p:txBody>
      </p:sp>
      <p:graphicFrame>
        <p:nvGraphicFramePr>
          <p:cNvPr id="3" name="Table 2">
            <a:extLst>
              <a:ext uri="{FF2B5EF4-FFF2-40B4-BE49-F238E27FC236}">
                <a16:creationId xmlns:a16="http://schemas.microsoft.com/office/drawing/2014/main" id="{5CB3C1F2-9AB3-8680-B2A6-CDEB3A545BDC}"/>
              </a:ext>
            </a:extLst>
          </p:cNvPr>
          <p:cNvGraphicFramePr>
            <a:graphicFrameLocks noGrp="1"/>
          </p:cNvGraphicFramePr>
          <p:nvPr/>
        </p:nvGraphicFramePr>
        <p:xfrm>
          <a:off x="838200" y="1357271"/>
          <a:ext cx="10512548" cy="4316274"/>
        </p:xfrm>
        <a:graphic>
          <a:graphicData uri="http://schemas.openxmlformats.org/drawingml/2006/table">
            <a:tbl>
              <a:tblPr firstRow="1" bandRow="1">
                <a:noFill/>
                <a:tableStyleId>{5C22544A-7EE6-4342-B048-85BDC9FD1C3A}</a:tableStyleId>
              </a:tblPr>
              <a:tblGrid>
                <a:gridCol w="5220789">
                  <a:extLst>
                    <a:ext uri="{9D8B030D-6E8A-4147-A177-3AD203B41FA5}">
                      <a16:colId xmlns:a16="http://schemas.microsoft.com/office/drawing/2014/main" val="410122498"/>
                    </a:ext>
                  </a:extLst>
                </a:gridCol>
                <a:gridCol w="5291759">
                  <a:extLst>
                    <a:ext uri="{9D8B030D-6E8A-4147-A177-3AD203B41FA5}">
                      <a16:colId xmlns:a16="http://schemas.microsoft.com/office/drawing/2014/main" val="646773519"/>
                    </a:ext>
                  </a:extLst>
                </a:gridCol>
              </a:tblGrid>
              <a:tr h="449305">
                <a:tc>
                  <a:txBody>
                    <a:bodyPr/>
                    <a:lstStyle/>
                    <a:p>
                      <a:r>
                        <a:rPr lang="en-US" sz="1900" b="1" cap="none" spc="30">
                          <a:solidFill>
                            <a:schemeClr val="tx1"/>
                          </a:solidFill>
                        </a:rPr>
                        <a:t>Actual 483 Observation:</a:t>
                      </a:r>
                    </a:p>
                  </a:txBody>
                  <a:tcPr marL="0" marR="11048" marT="55242" marB="55242" anchor="ctr">
                    <a:lnL w="12700" cmpd="sng">
                      <a:noFill/>
                    </a:lnL>
                    <a:lnR w="12700" cmpd="sng">
                      <a:noFill/>
                    </a:lnR>
                    <a:lnT w="19050" cap="flat" cmpd="sng" algn="ctr">
                      <a:solidFill>
                        <a:schemeClr val="accent1"/>
                      </a:solidFill>
                      <a:prstDash val="solid"/>
                    </a:lnT>
                    <a:lnB w="38100" cmpd="sng">
                      <a:noFill/>
                    </a:lnB>
                    <a:noFill/>
                  </a:tcPr>
                </a:tc>
                <a:tc>
                  <a:txBody>
                    <a:bodyPr/>
                    <a:lstStyle/>
                    <a:p>
                      <a:r>
                        <a:rPr lang="en-US" sz="1900" b="1" cap="none" spc="30">
                          <a:solidFill>
                            <a:schemeClr val="tx1"/>
                          </a:solidFill>
                        </a:rPr>
                        <a:t>ValGenesis VLMS Solution:</a:t>
                      </a:r>
                    </a:p>
                  </a:txBody>
                  <a:tcPr marL="0" marR="11048" marT="55242" marB="55242"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3241956954"/>
                  </a:ext>
                </a:extLst>
              </a:tr>
              <a:tr h="817588">
                <a:tc>
                  <a:txBody>
                    <a:bodyPr/>
                    <a:lstStyle/>
                    <a:p>
                      <a:r>
                        <a:rPr lang="en-US" sz="1400" i="1" cap="none" spc="0" dirty="0">
                          <a:solidFill>
                            <a:schemeClr val="tx1"/>
                          </a:solidFill>
                        </a:rPr>
                        <a:t>“Failure to thoroughly review any unexplained discrepancy…”</a:t>
                      </a:r>
                    </a:p>
                  </a:txBody>
                  <a:tcPr marL="0" marR="110485" marT="55242" marB="55242"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n-US" sz="1400" cap="none" spc="0">
                          <a:solidFill>
                            <a:schemeClr val="tx1"/>
                          </a:solidFill>
                        </a:rPr>
                        <a:t>All deviations are tracked from alert to closure, providing automated task assignment and alerting to keep everyone on track.</a:t>
                      </a:r>
                    </a:p>
                  </a:txBody>
                  <a:tcPr marL="0" marR="110485" marT="55242" marB="55242"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1427979961"/>
                  </a:ext>
                </a:extLst>
              </a:tr>
              <a:tr h="596618">
                <a:tc>
                  <a:txBody>
                    <a:bodyPr/>
                    <a:lstStyle/>
                    <a:p>
                      <a:r>
                        <a:rPr lang="en-US" sz="1400" i="1" cap="none" spc="0" dirty="0">
                          <a:solidFill>
                            <a:schemeClr val="tx1"/>
                          </a:solidFill>
                        </a:rPr>
                        <a:t>“Original data is omitted and not reported.”</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rPr>
                        <a:t>Any modifications to any original entries are tracked and time-stamped, retaining all original data for audit purposes.</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155978536"/>
                  </a:ext>
                </a:extLst>
              </a:tr>
              <a:tr h="817588">
                <a:tc>
                  <a:txBody>
                    <a:bodyPr/>
                    <a:lstStyle/>
                    <a:p>
                      <a:r>
                        <a:rPr lang="en-US" sz="1400" i="1" cap="none" spc="0">
                          <a:solidFill>
                            <a:schemeClr val="tx1"/>
                          </a:solidFill>
                        </a:rPr>
                        <a:t>“Laboratory data not recorded contemporaneously.”</a:t>
                      </a:r>
                    </a:p>
                  </a:txBody>
                  <a:tcPr marL="0" marR="110485" marT="55242" marB="552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US" sz="1400" cap="none" spc="0">
                          <a:solidFill>
                            <a:schemeClr val="tx1"/>
                          </a:solidFill>
                        </a:rPr>
                        <a:t>Digital execution, time-stamped audit trails and offline data capture capabilities ensure your data and supporting evidence are captured and marked in real time.</a:t>
                      </a:r>
                    </a:p>
                  </a:txBody>
                  <a:tcPr marL="0" marR="110485" marT="55242" marB="55242"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508995298"/>
                  </a:ext>
                </a:extLst>
              </a:tr>
              <a:tr h="1038557">
                <a:tc>
                  <a:txBody>
                    <a:bodyPr/>
                    <a:lstStyle/>
                    <a:p>
                      <a:r>
                        <a:rPr lang="en-US" sz="1400" i="1" cap="none" spc="0">
                          <a:solidFill>
                            <a:schemeClr val="tx1"/>
                          </a:solidFill>
                        </a:rPr>
                        <a:t>“Original data is not attributable.”</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rPr>
                        <a:t>All document data objects are attributed to specific entities. Objective evidence is watermarked with appropriate time-stamp, and digital signatures assure data is associated to entities, documents, and users.</a:t>
                      </a:r>
                    </a:p>
                  </a:txBody>
                  <a:tcPr marL="55242" marR="110485" marT="55242" marB="55242"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883706362"/>
                  </a:ext>
                </a:extLst>
              </a:tr>
              <a:tr h="596618">
                <a:tc>
                  <a:txBody>
                    <a:bodyPr/>
                    <a:lstStyle/>
                    <a:p>
                      <a:r>
                        <a:rPr lang="en-US" sz="1400" i="1" cap="none" spc="0">
                          <a:solidFill>
                            <a:schemeClr val="tx1"/>
                          </a:solidFill>
                        </a:rPr>
                        <a:t>“Procedures for preparation of master production and control records are not followed.”</a:t>
                      </a:r>
                    </a:p>
                  </a:txBody>
                  <a:tcPr marL="0" marR="110485" marT="55242" marB="55242" anchor="ctr">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400" cap="none" spc="0" dirty="0">
                          <a:solidFill>
                            <a:schemeClr val="tx1"/>
                          </a:solidFill>
                        </a:rPr>
                        <a:t>Utilize execution rules that ensure all required activities are completed prior to review/approval.</a:t>
                      </a:r>
                    </a:p>
                  </a:txBody>
                  <a:tcPr marL="0" marR="110485" marT="55242" marB="55242"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08889234"/>
                  </a:ext>
                </a:extLst>
              </a:tr>
            </a:tbl>
          </a:graphicData>
        </a:graphic>
      </p:graphicFrame>
    </p:spTree>
    <p:extLst>
      <p:ext uri="{BB962C8B-B14F-4D97-AF65-F5344CB8AC3E}">
        <p14:creationId xmlns:p14="http://schemas.microsoft.com/office/powerpoint/2010/main" val="2699594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6308201D-36E0-A329-EB71-184E3B73812B}"/>
              </a:ext>
            </a:extLst>
          </p:cNvPr>
          <p:cNvGrpSpPr/>
          <p:nvPr/>
        </p:nvGrpSpPr>
        <p:grpSpPr>
          <a:xfrm>
            <a:off x="5106924" y="544620"/>
            <a:ext cx="7732728" cy="5544367"/>
            <a:chOff x="4992624" y="544620"/>
            <a:chExt cx="7732728" cy="5544367"/>
          </a:xfrm>
        </p:grpSpPr>
        <p:pic>
          <p:nvPicPr>
            <p:cNvPr id="21" name="Graphic 20">
              <a:extLst>
                <a:ext uri="{FF2B5EF4-FFF2-40B4-BE49-F238E27FC236}">
                  <a16:creationId xmlns:a16="http://schemas.microsoft.com/office/drawing/2014/main" id="{4342584E-778B-C65C-769A-733224B658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2624" y="1692039"/>
              <a:ext cx="7732728" cy="3787984"/>
            </a:xfrm>
            <a:prstGeom prst="rect">
              <a:avLst/>
            </a:prstGeom>
          </p:spPr>
        </p:pic>
        <p:grpSp>
          <p:nvGrpSpPr>
            <p:cNvPr id="31" name="Group 30">
              <a:extLst>
                <a:ext uri="{FF2B5EF4-FFF2-40B4-BE49-F238E27FC236}">
                  <a16:creationId xmlns:a16="http://schemas.microsoft.com/office/drawing/2014/main" id="{D3EE3214-AC38-4F0C-05D8-1AE040D0A069}"/>
                </a:ext>
              </a:extLst>
            </p:cNvPr>
            <p:cNvGrpSpPr/>
            <p:nvPr/>
          </p:nvGrpSpPr>
          <p:grpSpPr>
            <a:xfrm>
              <a:off x="5682139" y="850787"/>
              <a:ext cx="1376675" cy="2104523"/>
              <a:chOff x="5685048" y="850787"/>
              <a:chExt cx="1376675" cy="2104523"/>
            </a:xfrm>
          </p:grpSpPr>
          <p:grpSp>
            <p:nvGrpSpPr>
              <p:cNvPr id="28" name="Group 27">
                <a:extLst>
                  <a:ext uri="{FF2B5EF4-FFF2-40B4-BE49-F238E27FC236}">
                    <a16:creationId xmlns:a16="http://schemas.microsoft.com/office/drawing/2014/main" id="{0B79B3DD-9B6F-6994-9427-E7B9A94485F9}"/>
                  </a:ext>
                </a:extLst>
              </p:cNvPr>
              <p:cNvGrpSpPr/>
              <p:nvPr/>
            </p:nvGrpSpPr>
            <p:grpSpPr>
              <a:xfrm>
                <a:off x="5685048" y="850787"/>
                <a:ext cx="1376675" cy="646331"/>
                <a:chOff x="5459388" y="808798"/>
                <a:chExt cx="1376675" cy="646331"/>
              </a:xfrm>
            </p:grpSpPr>
            <p:pic>
              <p:nvPicPr>
                <p:cNvPr id="26" name="Graphic 25" descr="Server with solid fill">
                  <a:extLst>
                    <a:ext uri="{FF2B5EF4-FFF2-40B4-BE49-F238E27FC236}">
                      <a16:creationId xmlns:a16="http://schemas.microsoft.com/office/drawing/2014/main" id="{F8388CAD-2B99-1F70-67E7-71F57411ED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039872"/>
                  <a:ext cx="411126" cy="411126"/>
                </a:xfrm>
                <a:prstGeom prst="rect">
                  <a:avLst/>
                </a:prstGeom>
              </p:spPr>
            </p:pic>
            <p:sp>
              <p:nvSpPr>
                <p:cNvPr id="27" name="TextBox 26">
                  <a:extLst>
                    <a:ext uri="{FF2B5EF4-FFF2-40B4-BE49-F238E27FC236}">
                      <a16:creationId xmlns:a16="http://schemas.microsoft.com/office/drawing/2014/main" id="{43CD7FC3-5E68-294A-D8B7-143607AFDA34}"/>
                    </a:ext>
                  </a:extLst>
                </p:cNvPr>
                <p:cNvSpPr txBox="1"/>
                <p:nvPr/>
              </p:nvSpPr>
              <p:spPr>
                <a:xfrm>
                  <a:off x="5459388" y="808798"/>
                  <a:ext cx="1031051" cy="646331"/>
                </a:xfrm>
                <a:prstGeom prst="rect">
                  <a:avLst/>
                </a:prstGeom>
                <a:noFill/>
              </p:spPr>
              <p:txBody>
                <a:bodyPr wrap="none" rtlCol="0">
                  <a:spAutoFit/>
                </a:bodyPr>
                <a:lstStyle/>
                <a:p>
                  <a:pPr algn="r"/>
                  <a:r>
                    <a:rPr lang="en-US"/>
                    <a:t>North</a:t>
                  </a:r>
                  <a:br>
                    <a:rPr lang="en-US"/>
                  </a:br>
                  <a:r>
                    <a:rPr lang="en-US"/>
                    <a:t>America</a:t>
                  </a:r>
                </a:p>
              </p:txBody>
            </p:sp>
          </p:grpSp>
          <p:cxnSp>
            <p:nvCxnSpPr>
              <p:cNvPr id="30" name="Straight Connector 29">
                <a:extLst>
                  <a:ext uri="{FF2B5EF4-FFF2-40B4-BE49-F238E27FC236}">
                    <a16:creationId xmlns:a16="http://schemas.microsoft.com/office/drawing/2014/main" id="{CBA4A875-C578-9EDC-6DC9-587F6477F3C4}"/>
                  </a:ext>
                </a:extLst>
              </p:cNvPr>
              <p:cNvCxnSpPr/>
              <p:nvPr/>
            </p:nvCxnSpPr>
            <p:spPr>
              <a:xfrm>
                <a:off x="6856160" y="1524148"/>
                <a:ext cx="0" cy="1431162"/>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B17073C-7B4E-7E7D-D384-BFEBB19B7F61}"/>
                </a:ext>
              </a:extLst>
            </p:cNvPr>
            <p:cNvGrpSpPr/>
            <p:nvPr/>
          </p:nvGrpSpPr>
          <p:grpSpPr>
            <a:xfrm>
              <a:off x="5347276" y="3409950"/>
              <a:ext cx="1386236" cy="1413483"/>
              <a:chOff x="4768163" y="3493245"/>
              <a:chExt cx="1386236" cy="1413483"/>
            </a:xfrm>
          </p:grpSpPr>
          <p:grpSp>
            <p:nvGrpSpPr>
              <p:cNvPr id="33" name="Group 32">
                <a:extLst>
                  <a:ext uri="{FF2B5EF4-FFF2-40B4-BE49-F238E27FC236}">
                    <a16:creationId xmlns:a16="http://schemas.microsoft.com/office/drawing/2014/main" id="{B92447DD-095A-8F35-91B8-8CFAD647AB01}"/>
                  </a:ext>
                </a:extLst>
              </p:cNvPr>
              <p:cNvGrpSpPr/>
              <p:nvPr/>
            </p:nvGrpSpPr>
            <p:grpSpPr>
              <a:xfrm>
                <a:off x="4768163" y="4229236"/>
                <a:ext cx="1386236" cy="677492"/>
                <a:chOff x="5449827" y="1039872"/>
                <a:chExt cx="1386236" cy="677492"/>
              </a:xfrm>
            </p:grpSpPr>
            <p:pic>
              <p:nvPicPr>
                <p:cNvPr id="35" name="Graphic 34" descr="Server with solid fill">
                  <a:extLst>
                    <a:ext uri="{FF2B5EF4-FFF2-40B4-BE49-F238E27FC236}">
                      <a16:creationId xmlns:a16="http://schemas.microsoft.com/office/drawing/2014/main" id="{6EF07817-0E21-B627-8E2D-BB75EDAEB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039872"/>
                  <a:ext cx="411126" cy="411126"/>
                </a:xfrm>
                <a:prstGeom prst="rect">
                  <a:avLst/>
                </a:prstGeom>
              </p:spPr>
            </p:pic>
            <p:sp>
              <p:nvSpPr>
                <p:cNvPr id="36" name="TextBox 35">
                  <a:extLst>
                    <a:ext uri="{FF2B5EF4-FFF2-40B4-BE49-F238E27FC236}">
                      <a16:creationId xmlns:a16="http://schemas.microsoft.com/office/drawing/2014/main" id="{854A4D10-FECE-161F-7733-1E722BD23A75}"/>
                    </a:ext>
                  </a:extLst>
                </p:cNvPr>
                <p:cNvSpPr txBox="1"/>
                <p:nvPr/>
              </p:nvSpPr>
              <p:spPr>
                <a:xfrm>
                  <a:off x="5449827" y="1071033"/>
                  <a:ext cx="1031051" cy="646331"/>
                </a:xfrm>
                <a:prstGeom prst="rect">
                  <a:avLst/>
                </a:prstGeom>
                <a:noFill/>
              </p:spPr>
              <p:txBody>
                <a:bodyPr wrap="none" rtlCol="0">
                  <a:spAutoFit/>
                </a:bodyPr>
                <a:lstStyle/>
                <a:p>
                  <a:pPr algn="r"/>
                  <a:r>
                    <a:rPr lang="en-US"/>
                    <a:t>North</a:t>
                  </a:r>
                  <a:br>
                    <a:rPr lang="en-US"/>
                  </a:br>
                  <a:r>
                    <a:rPr lang="en-US"/>
                    <a:t>America</a:t>
                  </a:r>
                </a:p>
              </p:txBody>
            </p:sp>
          </p:grpSp>
          <p:cxnSp>
            <p:nvCxnSpPr>
              <p:cNvPr id="34" name="Straight Connector 33">
                <a:extLst>
                  <a:ext uri="{FF2B5EF4-FFF2-40B4-BE49-F238E27FC236}">
                    <a16:creationId xmlns:a16="http://schemas.microsoft.com/office/drawing/2014/main" id="{F79EDFF5-6660-0343-D1EE-CBA54A8E611C}"/>
                  </a:ext>
                </a:extLst>
              </p:cNvPr>
              <p:cNvCxnSpPr>
                <a:cxnSpLocks/>
                <a:stCxn id="35" idx="0"/>
              </p:cNvCxnSpPr>
              <p:nvPr/>
            </p:nvCxnSpPr>
            <p:spPr>
              <a:xfrm flipV="1">
                <a:off x="5948836" y="3493245"/>
                <a:ext cx="0" cy="73599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DDC1F60-3AD9-9448-311D-4939EAED52D5}"/>
                </a:ext>
              </a:extLst>
            </p:cNvPr>
            <p:cNvGrpSpPr/>
            <p:nvPr/>
          </p:nvGrpSpPr>
          <p:grpSpPr>
            <a:xfrm>
              <a:off x="7419684" y="2955310"/>
              <a:ext cx="1283644" cy="3133677"/>
              <a:chOff x="4870755" y="2007499"/>
              <a:chExt cx="1283644" cy="3133677"/>
            </a:xfrm>
          </p:grpSpPr>
          <p:grpSp>
            <p:nvGrpSpPr>
              <p:cNvPr id="45" name="Group 44">
                <a:extLst>
                  <a:ext uri="{FF2B5EF4-FFF2-40B4-BE49-F238E27FC236}">
                    <a16:creationId xmlns:a16="http://schemas.microsoft.com/office/drawing/2014/main" id="{A6E43455-38DD-4EF7-DB99-341C249938E7}"/>
                  </a:ext>
                </a:extLst>
              </p:cNvPr>
              <p:cNvGrpSpPr/>
              <p:nvPr/>
            </p:nvGrpSpPr>
            <p:grpSpPr>
              <a:xfrm>
                <a:off x="4870755" y="4730050"/>
                <a:ext cx="1283644" cy="411126"/>
                <a:chOff x="5552419" y="1540686"/>
                <a:chExt cx="1283644" cy="411126"/>
              </a:xfrm>
            </p:grpSpPr>
            <p:pic>
              <p:nvPicPr>
                <p:cNvPr id="47" name="Graphic 46" descr="Server with solid fill">
                  <a:extLst>
                    <a:ext uri="{FF2B5EF4-FFF2-40B4-BE49-F238E27FC236}">
                      <a16:creationId xmlns:a16="http://schemas.microsoft.com/office/drawing/2014/main" id="{458F5750-77F9-E89D-F6E9-9F9561CF92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540686"/>
                  <a:ext cx="411126" cy="411126"/>
                </a:xfrm>
                <a:prstGeom prst="rect">
                  <a:avLst/>
                </a:prstGeom>
              </p:spPr>
            </p:pic>
            <p:sp>
              <p:nvSpPr>
                <p:cNvPr id="48" name="TextBox 47">
                  <a:extLst>
                    <a:ext uri="{FF2B5EF4-FFF2-40B4-BE49-F238E27FC236}">
                      <a16:creationId xmlns:a16="http://schemas.microsoft.com/office/drawing/2014/main" id="{34F9EE4F-D07E-7E14-95FC-96DB5B7D05A6}"/>
                    </a:ext>
                  </a:extLst>
                </p:cNvPr>
                <p:cNvSpPr txBox="1"/>
                <p:nvPr/>
              </p:nvSpPr>
              <p:spPr>
                <a:xfrm>
                  <a:off x="5552419" y="1571847"/>
                  <a:ext cx="928459" cy="369332"/>
                </a:xfrm>
                <a:prstGeom prst="rect">
                  <a:avLst/>
                </a:prstGeom>
                <a:noFill/>
              </p:spPr>
              <p:txBody>
                <a:bodyPr wrap="none" rtlCol="0">
                  <a:spAutoFit/>
                </a:bodyPr>
                <a:lstStyle/>
                <a:p>
                  <a:pPr algn="r"/>
                  <a:r>
                    <a:rPr lang="en-US"/>
                    <a:t>Europe</a:t>
                  </a:r>
                </a:p>
              </p:txBody>
            </p:sp>
          </p:grpSp>
          <p:cxnSp>
            <p:nvCxnSpPr>
              <p:cNvPr id="46" name="Straight Connector 45">
                <a:extLst>
                  <a:ext uri="{FF2B5EF4-FFF2-40B4-BE49-F238E27FC236}">
                    <a16:creationId xmlns:a16="http://schemas.microsoft.com/office/drawing/2014/main" id="{6F95AD6B-3016-6D0A-896F-EAA663E03604}"/>
                  </a:ext>
                </a:extLst>
              </p:cNvPr>
              <p:cNvCxnSpPr>
                <a:cxnSpLocks/>
                <a:stCxn id="47" idx="0"/>
              </p:cNvCxnSpPr>
              <p:nvPr/>
            </p:nvCxnSpPr>
            <p:spPr>
              <a:xfrm flipV="1">
                <a:off x="5948836" y="2007499"/>
                <a:ext cx="0" cy="272255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10988984-A506-5D52-EA1A-98069A68C833}"/>
                </a:ext>
              </a:extLst>
            </p:cNvPr>
            <p:cNvGrpSpPr/>
            <p:nvPr/>
          </p:nvGrpSpPr>
          <p:grpSpPr>
            <a:xfrm>
              <a:off x="7756121" y="544620"/>
              <a:ext cx="1274841" cy="2276718"/>
              <a:chOff x="5786882" y="678592"/>
              <a:chExt cx="1274841" cy="2276718"/>
            </a:xfrm>
          </p:grpSpPr>
          <p:grpSp>
            <p:nvGrpSpPr>
              <p:cNvPr id="51" name="Group 50">
                <a:extLst>
                  <a:ext uri="{FF2B5EF4-FFF2-40B4-BE49-F238E27FC236}">
                    <a16:creationId xmlns:a16="http://schemas.microsoft.com/office/drawing/2014/main" id="{0A4CC4C7-9E69-E58B-EAAE-8D100401B3BC}"/>
                  </a:ext>
                </a:extLst>
              </p:cNvPr>
              <p:cNvGrpSpPr/>
              <p:nvPr/>
            </p:nvGrpSpPr>
            <p:grpSpPr>
              <a:xfrm>
                <a:off x="5786882" y="678592"/>
                <a:ext cx="1274841" cy="411126"/>
                <a:chOff x="5561222" y="636603"/>
                <a:chExt cx="1274841" cy="411126"/>
              </a:xfrm>
            </p:grpSpPr>
            <p:pic>
              <p:nvPicPr>
                <p:cNvPr id="53" name="Graphic 52" descr="Server with solid fill">
                  <a:extLst>
                    <a:ext uri="{FF2B5EF4-FFF2-40B4-BE49-F238E27FC236}">
                      <a16:creationId xmlns:a16="http://schemas.microsoft.com/office/drawing/2014/main" id="{B15EAC03-BC46-3C80-1651-461ADB9875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636603"/>
                  <a:ext cx="411126" cy="411126"/>
                </a:xfrm>
                <a:prstGeom prst="rect">
                  <a:avLst/>
                </a:prstGeom>
              </p:spPr>
            </p:pic>
            <p:sp>
              <p:nvSpPr>
                <p:cNvPr id="54" name="TextBox 53">
                  <a:extLst>
                    <a:ext uri="{FF2B5EF4-FFF2-40B4-BE49-F238E27FC236}">
                      <a16:creationId xmlns:a16="http://schemas.microsoft.com/office/drawing/2014/main" id="{B80DAA15-6DC4-A7F0-12BF-117A70961B81}"/>
                    </a:ext>
                  </a:extLst>
                </p:cNvPr>
                <p:cNvSpPr txBox="1"/>
                <p:nvPr/>
              </p:nvSpPr>
              <p:spPr>
                <a:xfrm>
                  <a:off x="5561222" y="667764"/>
                  <a:ext cx="928459" cy="369332"/>
                </a:xfrm>
                <a:prstGeom prst="rect">
                  <a:avLst/>
                </a:prstGeom>
                <a:noFill/>
              </p:spPr>
              <p:txBody>
                <a:bodyPr wrap="none" rtlCol="0">
                  <a:spAutoFit/>
                </a:bodyPr>
                <a:lstStyle/>
                <a:p>
                  <a:pPr algn="r"/>
                  <a:r>
                    <a:rPr lang="en-US"/>
                    <a:t>Europe</a:t>
                  </a:r>
                </a:p>
              </p:txBody>
            </p:sp>
          </p:grpSp>
          <p:cxnSp>
            <p:nvCxnSpPr>
              <p:cNvPr id="52" name="Straight Connector 51">
                <a:extLst>
                  <a:ext uri="{FF2B5EF4-FFF2-40B4-BE49-F238E27FC236}">
                    <a16:creationId xmlns:a16="http://schemas.microsoft.com/office/drawing/2014/main" id="{6D345536-F19F-2D9E-4B24-E4375E309B6C}"/>
                  </a:ext>
                </a:extLst>
              </p:cNvPr>
              <p:cNvCxnSpPr>
                <a:cxnSpLocks/>
                <a:stCxn id="53" idx="2"/>
              </p:cNvCxnSpPr>
              <p:nvPr/>
            </p:nvCxnSpPr>
            <p:spPr>
              <a:xfrm>
                <a:off x="6856160" y="1089718"/>
                <a:ext cx="0" cy="1865592"/>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C0F413B7-A48B-E467-15E2-4AFF3080F4F3}"/>
                </a:ext>
              </a:extLst>
            </p:cNvPr>
            <p:cNvGrpSpPr/>
            <p:nvPr/>
          </p:nvGrpSpPr>
          <p:grpSpPr>
            <a:xfrm>
              <a:off x="9374738" y="3688556"/>
              <a:ext cx="1039989" cy="1905967"/>
              <a:chOff x="9374738" y="3688556"/>
              <a:chExt cx="1039989" cy="1905967"/>
            </a:xfrm>
          </p:grpSpPr>
          <p:grpSp>
            <p:nvGrpSpPr>
              <p:cNvPr id="56" name="Group 55">
                <a:extLst>
                  <a:ext uri="{FF2B5EF4-FFF2-40B4-BE49-F238E27FC236}">
                    <a16:creationId xmlns:a16="http://schemas.microsoft.com/office/drawing/2014/main" id="{453C78E4-0503-BD70-E33C-F8D100D6D74F}"/>
                  </a:ext>
                </a:extLst>
              </p:cNvPr>
              <p:cNvGrpSpPr/>
              <p:nvPr/>
            </p:nvGrpSpPr>
            <p:grpSpPr>
              <a:xfrm>
                <a:off x="9374738" y="5183397"/>
                <a:ext cx="1039989" cy="411126"/>
                <a:chOff x="5796074" y="1540686"/>
                <a:chExt cx="1039989" cy="411126"/>
              </a:xfrm>
            </p:grpSpPr>
            <p:pic>
              <p:nvPicPr>
                <p:cNvPr id="58" name="Graphic 57" descr="Server with solid fill">
                  <a:extLst>
                    <a:ext uri="{FF2B5EF4-FFF2-40B4-BE49-F238E27FC236}">
                      <a16:creationId xmlns:a16="http://schemas.microsoft.com/office/drawing/2014/main" id="{64A5739A-070A-24CC-CFDD-9A775931A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1540686"/>
                  <a:ext cx="411126" cy="411126"/>
                </a:xfrm>
                <a:prstGeom prst="rect">
                  <a:avLst/>
                </a:prstGeom>
              </p:spPr>
            </p:pic>
            <p:sp>
              <p:nvSpPr>
                <p:cNvPr id="59" name="TextBox 58">
                  <a:extLst>
                    <a:ext uri="{FF2B5EF4-FFF2-40B4-BE49-F238E27FC236}">
                      <a16:creationId xmlns:a16="http://schemas.microsoft.com/office/drawing/2014/main" id="{C77BAE55-A260-48C1-2F7E-6BCACE23CA54}"/>
                    </a:ext>
                  </a:extLst>
                </p:cNvPr>
                <p:cNvSpPr txBox="1"/>
                <p:nvPr/>
              </p:nvSpPr>
              <p:spPr>
                <a:xfrm>
                  <a:off x="5796074" y="1571847"/>
                  <a:ext cx="684804" cy="369332"/>
                </a:xfrm>
                <a:prstGeom prst="rect">
                  <a:avLst/>
                </a:prstGeom>
                <a:noFill/>
              </p:spPr>
              <p:txBody>
                <a:bodyPr wrap="none" rtlCol="0">
                  <a:spAutoFit/>
                </a:bodyPr>
                <a:lstStyle/>
                <a:p>
                  <a:pPr algn="r"/>
                  <a:r>
                    <a:rPr lang="en-US"/>
                    <a:t>India</a:t>
                  </a:r>
                </a:p>
              </p:txBody>
            </p:sp>
          </p:grpSp>
          <p:cxnSp>
            <p:nvCxnSpPr>
              <p:cNvPr id="57" name="Straight Connector 56">
                <a:extLst>
                  <a:ext uri="{FF2B5EF4-FFF2-40B4-BE49-F238E27FC236}">
                    <a16:creationId xmlns:a16="http://schemas.microsoft.com/office/drawing/2014/main" id="{CA9DAE61-3424-FF64-E722-C92BFB9FF196}"/>
                  </a:ext>
                </a:extLst>
              </p:cNvPr>
              <p:cNvCxnSpPr>
                <a:cxnSpLocks/>
                <a:stCxn id="58" idx="0"/>
              </p:cNvCxnSpPr>
              <p:nvPr/>
            </p:nvCxnSpPr>
            <p:spPr>
              <a:xfrm flipV="1">
                <a:off x="10209164" y="3688556"/>
                <a:ext cx="0" cy="149484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CD73BB35-ED25-2A61-0E29-2228F44898E7}"/>
                </a:ext>
              </a:extLst>
            </p:cNvPr>
            <p:cNvGrpSpPr/>
            <p:nvPr/>
          </p:nvGrpSpPr>
          <p:grpSpPr>
            <a:xfrm>
              <a:off x="9630426" y="1340816"/>
              <a:ext cx="1042719" cy="2416797"/>
              <a:chOff x="6019004" y="541005"/>
              <a:chExt cx="1042719" cy="2416797"/>
            </a:xfrm>
          </p:grpSpPr>
          <p:grpSp>
            <p:nvGrpSpPr>
              <p:cNvPr id="65" name="Group 64">
                <a:extLst>
                  <a:ext uri="{FF2B5EF4-FFF2-40B4-BE49-F238E27FC236}">
                    <a16:creationId xmlns:a16="http://schemas.microsoft.com/office/drawing/2014/main" id="{7428A559-0554-D4E3-6F27-563126B84A0F}"/>
                  </a:ext>
                </a:extLst>
              </p:cNvPr>
              <p:cNvGrpSpPr/>
              <p:nvPr/>
            </p:nvGrpSpPr>
            <p:grpSpPr>
              <a:xfrm>
                <a:off x="6019004" y="541005"/>
                <a:ext cx="1042719" cy="411126"/>
                <a:chOff x="5793344" y="499016"/>
                <a:chExt cx="1042719" cy="411126"/>
              </a:xfrm>
            </p:grpSpPr>
            <p:pic>
              <p:nvPicPr>
                <p:cNvPr id="67" name="Graphic 66" descr="Server with solid fill">
                  <a:extLst>
                    <a:ext uri="{FF2B5EF4-FFF2-40B4-BE49-F238E27FC236}">
                      <a16:creationId xmlns:a16="http://schemas.microsoft.com/office/drawing/2014/main" id="{FB0E914A-F2A4-635E-3D4E-001C3E3E8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937" y="499016"/>
                  <a:ext cx="411126" cy="411126"/>
                </a:xfrm>
                <a:prstGeom prst="rect">
                  <a:avLst/>
                </a:prstGeom>
              </p:spPr>
            </p:pic>
            <p:sp>
              <p:nvSpPr>
                <p:cNvPr id="68" name="TextBox 67">
                  <a:extLst>
                    <a:ext uri="{FF2B5EF4-FFF2-40B4-BE49-F238E27FC236}">
                      <a16:creationId xmlns:a16="http://schemas.microsoft.com/office/drawing/2014/main" id="{3F8211EA-CB36-388C-008A-8E9F55EAE039}"/>
                    </a:ext>
                  </a:extLst>
                </p:cNvPr>
                <p:cNvSpPr txBox="1"/>
                <p:nvPr/>
              </p:nvSpPr>
              <p:spPr>
                <a:xfrm>
                  <a:off x="5793344" y="530177"/>
                  <a:ext cx="684804" cy="369332"/>
                </a:xfrm>
                <a:prstGeom prst="rect">
                  <a:avLst/>
                </a:prstGeom>
                <a:noFill/>
              </p:spPr>
              <p:txBody>
                <a:bodyPr wrap="none" rtlCol="0">
                  <a:spAutoFit/>
                </a:bodyPr>
                <a:lstStyle/>
                <a:p>
                  <a:pPr algn="r"/>
                  <a:r>
                    <a:rPr lang="en-US"/>
                    <a:t>India</a:t>
                  </a:r>
                </a:p>
              </p:txBody>
            </p:sp>
          </p:grpSp>
          <p:cxnSp>
            <p:nvCxnSpPr>
              <p:cNvPr id="66" name="Straight Connector 65">
                <a:extLst>
                  <a:ext uri="{FF2B5EF4-FFF2-40B4-BE49-F238E27FC236}">
                    <a16:creationId xmlns:a16="http://schemas.microsoft.com/office/drawing/2014/main" id="{308CA4D4-B0D4-5500-D46C-161618E6FEBB}"/>
                  </a:ext>
                </a:extLst>
              </p:cNvPr>
              <p:cNvCxnSpPr>
                <a:cxnSpLocks/>
                <a:stCxn id="67" idx="2"/>
              </p:cNvCxnSpPr>
              <p:nvPr/>
            </p:nvCxnSpPr>
            <p:spPr>
              <a:xfrm>
                <a:off x="6856160" y="952131"/>
                <a:ext cx="0" cy="2005671"/>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3" name="Content Placeholder 2">
            <a:extLst>
              <a:ext uri="{FF2B5EF4-FFF2-40B4-BE49-F238E27FC236}">
                <a16:creationId xmlns:a16="http://schemas.microsoft.com/office/drawing/2014/main" id="{19F982C6-909F-4322-6EFC-BD8CB56EC736}"/>
              </a:ext>
            </a:extLst>
          </p:cNvPr>
          <p:cNvSpPr>
            <a:spLocks noGrp="1"/>
          </p:cNvSpPr>
          <p:nvPr>
            <p:ph sz="half" idx="10"/>
          </p:nvPr>
        </p:nvSpPr>
        <p:spPr>
          <a:xfrm>
            <a:off x="731520" y="1463040"/>
            <a:ext cx="4404893" cy="1984092"/>
          </a:xfrm>
        </p:spPr>
        <p:txBody>
          <a:bodyPr>
            <a:normAutofit lnSpcReduction="10000"/>
          </a:bodyPr>
          <a:lstStyle/>
          <a:p>
            <a:r>
              <a:rPr lang="en-US"/>
              <a:t>Fully validated with certificate</a:t>
            </a:r>
          </a:p>
          <a:p>
            <a:r>
              <a:rPr lang="en-US"/>
              <a:t>Secure cloud on Microsoft Azure</a:t>
            </a:r>
          </a:p>
          <a:p>
            <a:r>
              <a:rPr lang="en-US"/>
              <a:t>SaaS regional hosting of data</a:t>
            </a:r>
          </a:p>
          <a:p>
            <a:r>
              <a:rPr lang="en-US"/>
              <a:t>Active Directory/SSO</a:t>
            </a:r>
          </a:p>
          <a:p>
            <a:r>
              <a:rPr lang="en-US"/>
              <a:t>Role- and group-based privileges</a:t>
            </a:r>
          </a:p>
        </p:txBody>
      </p:sp>
      <p:sp>
        <p:nvSpPr>
          <p:cNvPr id="2" name="Title 1">
            <a:extLst>
              <a:ext uri="{FF2B5EF4-FFF2-40B4-BE49-F238E27FC236}">
                <a16:creationId xmlns:a16="http://schemas.microsoft.com/office/drawing/2014/main" id="{8C9D6460-A79A-F852-F24D-F92FF779D0C1}"/>
              </a:ext>
            </a:extLst>
          </p:cNvPr>
          <p:cNvSpPr>
            <a:spLocks noGrp="1"/>
          </p:cNvSpPr>
          <p:nvPr>
            <p:ph type="title"/>
          </p:nvPr>
        </p:nvSpPr>
        <p:spPr/>
        <p:txBody>
          <a:bodyPr/>
          <a:lstStyle/>
          <a:p>
            <a:r>
              <a:rPr lang="en-US"/>
              <a:t>ValGenesis SaaS architecture</a:t>
            </a:r>
          </a:p>
        </p:txBody>
      </p:sp>
      <p:grpSp>
        <p:nvGrpSpPr>
          <p:cNvPr id="86" name="Group 85">
            <a:extLst>
              <a:ext uri="{FF2B5EF4-FFF2-40B4-BE49-F238E27FC236}">
                <a16:creationId xmlns:a16="http://schemas.microsoft.com/office/drawing/2014/main" id="{D50E11F2-8245-483A-5775-E286985DBD8D}"/>
              </a:ext>
            </a:extLst>
          </p:cNvPr>
          <p:cNvGrpSpPr/>
          <p:nvPr/>
        </p:nvGrpSpPr>
        <p:grpSpPr>
          <a:xfrm>
            <a:off x="731520" y="3778899"/>
            <a:ext cx="4436081" cy="2028866"/>
            <a:chOff x="731520" y="3778899"/>
            <a:chExt cx="4436081" cy="2028866"/>
          </a:xfrm>
        </p:grpSpPr>
        <p:pic>
          <p:nvPicPr>
            <p:cNvPr id="79" name="Graphic 78">
              <a:extLst>
                <a:ext uri="{FF2B5EF4-FFF2-40B4-BE49-F238E27FC236}">
                  <a16:creationId xmlns:a16="http://schemas.microsoft.com/office/drawing/2014/main" id="{F6050368-22E6-F7E3-7533-174C2AF6D1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1520" y="3778899"/>
              <a:ext cx="928008" cy="854233"/>
            </a:xfrm>
            <a:prstGeom prst="rect">
              <a:avLst/>
            </a:prstGeom>
          </p:spPr>
        </p:pic>
        <p:pic>
          <p:nvPicPr>
            <p:cNvPr id="81" name="Graphic 80">
              <a:extLst>
                <a:ext uri="{FF2B5EF4-FFF2-40B4-BE49-F238E27FC236}">
                  <a16:creationId xmlns:a16="http://schemas.microsoft.com/office/drawing/2014/main" id="{03744821-54B5-D9B6-C2BB-D00DD96F0E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0878" y="3778899"/>
              <a:ext cx="928008" cy="854233"/>
            </a:xfrm>
            <a:prstGeom prst="rect">
              <a:avLst/>
            </a:prstGeom>
          </p:spPr>
        </p:pic>
        <p:pic>
          <p:nvPicPr>
            <p:cNvPr id="83" name="Graphic 82">
              <a:extLst>
                <a:ext uri="{FF2B5EF4-FFF2-40B4-BE49-F238E27FC236}">
                  <a16:creationId xmlns:a16="http://schemas.microsoft.com/office/drawing/2014/main" id="{50AF8092-9D3A-7DE3-A98F-C8091AA7E3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70236" y="3778899"/>
              <a:ext cx="928008" cy="854233"/>
            </a:xfrm>
            <a:prstGeom prst="rect">
              <a:avLst/>
            </a:prstGeom>
          </p:spPr>
        </p:pic>
        <p:pic>
          <p:nvPicPr>
            <p:cNvPr id="85" name="Graphic 84">
              <a:extLst>
                <a:ext uri="{FF2B5EF4-FFF2-40B4-BE49-F238E27FC236}">
                  <a16:creationId xmlns:a16="http://schemas.microsoft.com/office/drawing/2014/main" id="{B33FD608-0B3A-E15F-3FBA-792EFF94C5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9593" y="3778899"/>
              <a:ext cx="928008" cy="854233"/>
            </a:xfrm>
            <a:prstGeom prst="rect">
              <a:avLst/>
            </a:prstGeom>
          </p:spPr>
        </p:pic>
        <p:pic>
          <p:nvPicPr>
            <p:cNvPr id="13" name="Picture 12" descr="A close up of a sign&#10;&#10;Description automatically generated">
              <a:extLst>
                <a:ext uri="{FF2B5EF4-FFF2-40B4-BE49-F238E27FC236}">
                  <a16:creationId xmlns:a16="http://schemas.microsoft.com/office/drawing/2014/main" id="{EA6AF295-BDF4-5DEE-EC90-705A8621DE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36135" y="4879759"/>
              <a:ext cx="928006" cy="928006"/>
            </a:xfrm>
            <a:prstGeom prst="rect">
              <a:avLst/>
            </a:prstGeom>
          </p:spPr>
        </p:pic>
        <p:pic>
          <p:nvPicPr>
            <p:cNvPr id="14" name="Picture 6" descr="GLBA Shredding | Financial Services Modernization Act | PROSHRED®">
              <a:extLst>
                <a:ext uri="{FF2B5EF4-FFF2-40B4-BE49-F238E27FC236}">
                  <a16:creationId xmlns:a16="http://schemas.microsoft.com/office/drawing/2014/main" id="{80F6F037-E99F-93C1-7602-3802DFC67C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21804" y="4960874"/>
              <a:ext cx="874495" cy="7753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hat is PCI Compliance? | Digital Guardian">
              <a:extLst>
                <a:ext uri="{FF2B5EF4-FFF2-40B4-BE49-F238E27FC236}">
                  <a16:creationId xmlns:a16="http://schemas.microsoft.com/office/drawing/2014/main" id="{8AE1F989-5D1E-7B37-5333-FB22A5EFA60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88787" y="4964824"/>
              <a:ext cx="1090906" cy="767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cpa soc 2 badge">
              <a:extLst>
                <a:ext uri="{FF2B5EF4-FFF2-40B4-BE49-F238E27FC236}">
                  <a16:creationId xmlns:a16="http://schemas.microsoft.com/office/drawing/2014/main" id="{5ADF70D8-348E-7C35-947E-27462ECE6D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1474" y="4914504"/>
              <a:ext cx="868099" cy="8680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8817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5B5D13FF-2BD3-0BA2-A811-A876148D27A6}"/>
              </a:ext>
            </a:extLst>
          </p:cNvPr>
          <p:cNvSpPr/>
          <p:nvPr/>
        </p:nvSpPr>
        <p:spPr>
          <a:xfrm>
            <a:off x="2912912"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5 Weeks</a:t>
            </a:r>
          </a:p>
        </p:txBody>
      </p:sp>
      <p:sp>
        <p:nvSpPr>
          <p:cNvPr id="48" name="Rectangle 47">
            <a:extLst>
              <a:ext uri="{FF2B5EF4-FFF2-40B4-BE49-F238E27FC236}">
                <a16:creationId xmlns:a16="http://schemas.microsoft.com/office/drawing/2014/main" id="{9320690C-8AEB-B7AA-359E-E8BDE24BBD2E}"/>
              </a:ext>
            </a:extLst>
          </p:cNvPr>
          <p:cNvSpPr/>
          <p:nvPr/>
        </p:nvSpPr>
        <p:spPr>
          <a:xfrm>
            <a:off x="5087508"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4 Weeks</a:t>
            </a:r>
          </a:p>
        </p:txBody>
      </p:sp>
      <p:sp>
        <p:nvSpPr>
          <p:cNvPr id="49" name="Rectangle 48">
            <a:extLst>
              <a:ext uri="{FF2B5EF4-FFF2-40B4-BE49-F238E27FC236}">
                <a16:creationId xmlns:a16="http://schemas.microsoft.com/office/drawing/2014/main" id="{A3CE0873-4A68-05E1-7AAA-1DB1C91125A0}"/>
              </a:ext>
            </a:extLst>
          </p:cNvPr>
          <p:cNvSpPr/>
          <p:nvPr/>
        </p:nvSpPr>
        <p:spPr>
          <a:xfrm>
            <a:off x="7265500"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7 Weeks</a:t>
            </a:r>
          </a:p>
        </p:txBody>
      </p:sp>
      <p:sp>
        <p:nvSpPr>
          <p:cNvPr id="50" name="Rectangle 49">
            <a:extLst>
              <a:ext uri="{FF2B5EF4-FFF2-40B4-BE49-F238E27FC236}">
                <a16:creationId xmlns:a16="http://schemas.microsoft.com/office/drawing/2014/main" id="{8E78F14C-F6B1-1DAC-45B4-2E4DF4BCB114}"/>
              </a:ext>
            </a:extLst>
          </p:cNvPr>
          <p:cNvSpPr/>
          <p:nvPr/>
        </p:nvSpPr>
        <p:spPr>
          <a:xfrm>
            <a:off x="9443494"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7 Weeks</a:t>
            </a:r>
          </a:p>
        </p:txBody>
      </p:sp>
      <p:sp>
        <p:nvSpPr>
          <p:cNvPr id="46" name="Rectangle 45">
            <a:extLst>
              <a:ext uri="{FF2B5EF4-FFF2-40B4-BE49-F238E27FC236}">
                <a16:creationId xmlns:a16="http://schemas.microsoft.com/office/drawing/2014/main" id="{00D12E59-A2D3-2454-5E70-2680A4BCE51A}"/>
              </a:ext>
            </a:extLst>
          </p:cNvPr>
          <p:cNvSpPr/>
          <p:nvPr/>
        </p:nvSpPr>
        <p:spPr>
          <a:xfrm>
            <a:off x="731520" y="1937387"/>
            <a:ext cx="2023610" cy="39395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b="1" dirty="0">
                <a:solidFill>
                  <a:schemeClr val="bg1">
                    <a:lumMod val="50000"/>
                  </a:schemeClr>
                </a:solidFill>
              </a:rPr>
              <a:t>2 Weeks</a:t>
            </a:r>
          </a:p>
        </p:txBody>
      </p:sp>
      <p:sp>
        <p:nvSpPr>
          <p:cNvPr id="3" name="Title 2">
            <a:extLst>
              <a:ext uri="{FF2B5EF4-FFF2-40B4-BE49-F238E27FC236}">
                <a16:creationId xmlns:a16="http://schemas.microsoft.com/office/drawing/2014/main" id="{FEE2A531-BDF0-05A8-0909-7749234B5ED1}"/>
              </a:ext>
            </a:extLst>
          </p:cNvPr>
          <p:cNvSpPr>
            <a:spLocks noGrp="1"/>
          </p:cNvSpPr>
          <p:nvPr>
            <p:ph type="title"/>
          </p:nvPr>
        </p:nvSpPr>
        <p:spPr/>
        <p:txBody>
          <a:bodyPr/>
          <a:lstStyle/>
          <a:p>
            <a:r>
              <a:rPr lang="en-US" dirty="0"/>
              <a:t>VLMS Implementation Model</a:t>
            </a:r>
          </a:p>
        </p:txBody>
      </p:sp>
      <p:sp>
        <p:nvSpPr>
          <p:cNvPr id="5" name="Rectangle: Rounded Corners 4">
            <a:extLst>
              <a:ext uri="{FF2B5EF4-FFF2-40B4-BE49-F238E27FC236}">
                <a16:creationId xmlns:a16="http://schemas.microsoft.com/office/drawing/2014/main" id="{16BCF80E-ACA6-54D5-34F8-053E21000507}"/>
              </a:ext>
            </a:extLst>
          </p:cNvPr>
          <p:cNvSpPr/>
          <p:nvPr/>
        </p:nvSpPr>
        <p:spPr>
          <a:xfrm>
            <a:off x="2902890"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2761B58-BA1B-9B97-75D7-E6D613743452}"/>
              </a:ext>
            </a:extLst>
          </p:cNvPr>
          <p:cNvSpPr/>
          <p:nvPr/>
        </p:nvSpPr>
        <p:spPr>
          <a:xfrm>
            <a:off x="5080884"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7404A5E-FFAE-51D4-1934-A9F830A73A68}"/>
              </a:ext>
            </a:extLst>
          </p:cNvPr>
          <p:cNvSpPr/>
          <p:nvPr/>
        </p:nvSpPr>
        <p:spPr>
          <a:xfrm>
            <a:off x="7258878"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F1507BD-98CC-250E-1C5B-F7BFFE099DD4}"/>
              </a:ext>
            </a:extLst>
          </p:cNvPr>
          <p:cNvSpPr/>
          <p:nvPr/>
        </p:nvSpPr>
        <p:spPr>
          <a:xfrm>
            <a:off x="9436870"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81FBC95-5502-50EC-A2CD-8E0437492C8D}"/>
              </a:ext>
            </a:extLst>
          </p:cNvPr>
          <p:cNvGrpSpPr/>
          <p:nvPr/>
        </p:nvGrpSpPr>
        <p:grpSpPr>
          <a:xfrm>
            <a:off x="724896" y="2442533"/>
            <a:ext cx="10742208" cy="3343452"/>
            <a:chOff x="724896" y="2092844"/>
            <a:chExt cx="10742208" cy="3343452"/>
          </a:xfrm>
        </p:grpSpPr>
        <p:sp>
          <p:nvSpPr>
            <p:cNvPr id="14" name="TextBox 13">
              <a:extLst>
                <a:ext uri="{FF2B5EF4-FFF2-40B4-BE49-F238E27FC236}">
                  <a16:creationId xmlns:a16="http://schemas.microsoft.com/office/drawing/2014/main" id="{AED3F213-3B25-D33C-2CB9-D84C7A94D618}"/>
                </a:ext>
              </a:extLst>
            </p:cNvPr>
            <p:cNvSpPr txBox="1"/>
            <p:nvPr/>
          </p:nvSpPr>
          <p:spPr>
            <a:xfrm>
              <a:off x="731520" y="2717603"/>
              <a:ext cx="2023610" cy="1792798"/>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Project strategy workshop</a:t>
              </a:r>
            </a:p>
            <a:p>
              <a:pPr marL="171450" indent="-171450">
                <a:spcAft>
                  <a:spcPts val="500"/>
                </a:spcAft>
                <a:buClr>
                  <a:schemeClr val="accent2"/>
                </a:buClr>
                <a:buFont typeface="Arial" panose="020B0604020202020204" pitchFamily="34" charset="0"/>
                <a:buChar char="•"/>
              </a:pPr>
              <a:r>
                <a:rPr lang="en-US" sz="1400" dirty="0"/>
                <a:t>Create development instance</a:t>
              </a:r>
            </a:p>
            <a:p>
              <a:pPr marL="171450" indent="-171450">
                <a:spcAft>
                  <a:spcPts val="500"/>
                </a:spcAft>
                <a:buClr>
                  <a:schemeClr val="accent2"/>
                </a:buClr>
                <a:buFont typeface="Arial" panose="020B0604020202020204" pitchFamily="34" charset="0"/>
                <a:buChar char="•"/>
              </a:pPr>
              <a:r>
                <a:rPr lang="en-US" sz="1400" dirty="0"/>
                <a:t>Project schedule</a:t>
              </a:r>
            </a:p>
            <a:p>
              <a:pPr marL="171450" indent="-171450">
                <a:spcAft>
                  <a:spcPts val="500"/>
                </a:spcAft>
                <a:buClr>
                  <a:schemeClr val="accent2"/>
                </a:buClr>
                <a:buFont typeface="Arial" panose="020B0604020202020204" pitchFamily="34" charset="0"/>
                <a:buChar char="•"/>
              </a:pPr>
              <a:r>
                <a:rPr lang="en-US" sz="1400" dirty="0"/>
                <a:t>Validation planning</a:t>
              </a:r>
            </a:p>
          </p:txBody>
        </p:sp>
        <p:sp>
          <p:nvSpPr>
            <p:cNvPr id="16" name="TextBox 15">
              <a:extLst>
                <a:ext uri="{FF2B5EF4-FFF2-40B4-BE49-F238E27FC236}">
                  <a16:creationId xmlns:a16="http://schemas.microsoft.com/office/drawing/2014/main" id="{C2E43264-C594-772E-5305-635A498AE27D}"/>
                </a:ext>
              </a:extLst>
            </p:cNvPr>
            <p:cNvSpPr txBox="1"/>
            <p:nvPr/>
          </p:nvSpPr>
          <p:spPr>
            <a:xfrm>
              <a:off x="724896" y="2092844"/>
              <a:ext cx="2030234" cy="553998"/>
            </a:xfrm>
            <a:prstGeom prst="rect">
              <a:avLst/>
            </a:prstGeom>
            <a:noFill/>
          </p:spPr>
          <p:txBody>
            <a:bodyPr wrap="square" lIns="182880" tIns="0" rIns="182880" bIns="0" rtlCol="0">
              <a:spAutoFit/>
            </a:bodyPr>
            <a:lstStyle/>
            <a:p>
              <a:r>
                <a:rPr lang="en-US" b="1" dirty="0"/>
                <a:t>Initiation</a:t>
              </a:r>
            </a:p>
            <a:p>
              <a:r>
                <a:rPr lang="en-US" b="1" dirty="0"/>
                <a:t>Kick-Off</a:t>
              </a:r>
            </a:p>
          </p:txBody>
        </p:sp>
        <p:sp>
          <p:nvSpPr>
            <p:cNvPr id="17" name="TextBox 16">
              <a:extLst>
                <a:ext uri="{FF2B5EF4-FFF2-40B4-BE49-F238E27FC236}">
                  <a16:creationId xmlns:a16="http://schemas.microsoft.com/office/drawing/2014/main" id="{691F6A7C-6A1A-C27A-CB05-1763A1588D91}"/>
                </a:ext>
              </a:extLst>
            </p:cNvPr>
            <p:cNvSpPr txBox="1"/>
            <p:nvPr/>
          </p:nvSpPr>
          <p:spPr>
            <a:xfrm>
              <a:off x="2909514" y="2717603"/>
              <a:ext cx="2023610" cy="1792798"/>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System overview sessions</a:t>
              </a:r>
            </a:p>
            <a:p>
              <a:pPr marL="171450" indent="-171450">
                <a:spcAft>
                  <a:spcPts val="500"/>
                </a:spcAft>
                <a:buClr>
                  <a:schemeClr val="accent2"/>
                </a:buClr>
                <a:buFont typeface="Arial" panose="020B0604020202020204" pitchFamily="34" charset="0"/>
                <a:buChar char="•"/>
              </a:pPr>
              <a:r>
                <a:rPr lang="en-US" sz="1400" dirty="0"/>
                <a:t>User requirements identification</a:t>
              </a:r>
            </a:p>
            <a:p>
              <a:pPr marL="171450" indent="-171450">
                <a:spcAft>
                  <a:spcPts val="500"/>
                </a:spcAft>
                <a:buClr>
                  <a:schemeClr val="accent2"/>
                </a:buClr>
                <a:buFont typeface="Arial" panose="020B0604020202020204" pitchFamily="34" charset="0"/>
                <a:buChar char="•"/>
              </a:pPr>
              <a:r>
                <a:rPr lang="en-US" sz="1400" dirty="0"/>
                <a:t>Business process identification</a:t>
              </a:r>
            </a:p>
            <a:p>
              <a:pPr marL="171450" indent="-171450">
                <a:spcAft>
                  <a:spcPts val="500"/>
                </a:spcAft>
                <a:buClr>
                  <a:schemeClr val="accent2"/>
                </a:buClr>
                <a:buFont typeface="Arial" panose="020B0604020202020204" pitchFamily="34" charset="0"/>
                <a:buChar char="•"/>
              </a:pPr>
              <a:r>
                <a:rPr lang="en-US" sz="1400" dirty="0"/>
                <a:t>Train the trainer</a:t>
              </a:r>
            </a:p>
          </p:txBody>
        </p:sp>
        <p:sp>
          <p:nvSpPr>
            <p:cNvPr id="18" name="TextBox 17">
              <a:extLst>
                <a:ext uri="{FF2B5EF4-FFF2-40B4-BE49-F238E27FC236}">
                  <a16:creationId xmlns:a16="http://schemas.microsoft.com/office/drawing/2014/main" id="{28BB06C1-634B-3646-5A6D-3912A63FC017}"/>
                </a:ext>
              </a:extLst>
            </p:cNvPr>
            <p:cNvSpPr txBox="1"/>
            <p:nvPr/>
          </p:nvSpPr>
          <p:spPr>
            <a:xfrm>
              <a:off x="2902890" y="2092844"/>
              <a:ext cx="2030234" cy="553998"/>
            </a:xfrm>
            <a:prstGeom prst="rect">
              <a:avLst/>
            </a:prstGeom>
            <a:noFill/>
          </p:spPr>
          <p:txBody>
            <a:bodyPr wrap="square" lIns="182880" tIns="0" rIns="182880" bIns="0" rtlCol="0">
              <a:spAutoFit/>
            </a:bodyPr>
            <a:lstStyle/>
            <a:p>
              <a:r>
                <a:rPr lang="en-US" b="1" dirty="0"/>
                <a:t>System Specification</a:t>
              </a:r>
            </a:p>
          </p:txBody>
        </p:sp>
        <p:sp>
          <p:nvSpPr>
            <p:cNvPr id="19" name="TextBox 18">
              <a:extLst>
                <a:ext uri="{FF2B5EF4-FFF2-40B4-BE49-F238E27FC236}">
                  <a16:creationId xmlns:a16="http://schemas.microsoft.com/office/drawing/2014/main" id="{5742D8E9-EE2A-C014-922C-D702F762AA00}"/>
                </a:ext>
              </a:extLst>
            </p:cNvPr>
            <p:cNvSpPr txBox="1"/>
            <p:nvPr/>
          </p:nvSpPr>
          <p:spPr>
            <a:xfrm>
              <a:off x="5087508" y="2717603"/>
              <a:ext cx="2023610" cy="2718693"/>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Configuration workshops</a:t>
              </a:r>
            </a:p>
            <a:p>
              <a:pPr marL="171450" indent="-171450">
                <a:spcAft>
                  <a:spcPts val="500"/>
                </a:spcAft>
                <a:buClr>
                  <a:schemeClr val="accent2"/>
                </a:buClr>
                <a:buFont typeface="Arial" panose="020B0604020202020204" pitchFamily="34" charset="0"/>
                <a:buChar char="•"/>
              </a:pPr>
              <a:r>
                <a:rPr lang="en-US" sz="1400" dirty="0"/>
                <a:t>Master data collection and training</a:t>
              </a:r>
            </a:p>
            <a:p>
              <a:pPr marL="171450" indent="-171450">
                <a:spcAft>
                  <a:spcPts val="500"/>
                </a:spcAft>
                <a:buClr>
                  <a:schemeClr val="accent2"/>
                </a:buClr>
                <a:buFont typeface="Arial" panose="020B0604020202020204" pitchFamily="34" charset="0"/>
                <a:buChar char="•"/>
              </a:pPr>
              <a:r>
                <a:rPr lang="en-US" sz="1400" dirty="0"/>
                <a:t>Conference room pilot</a:t>
              </a:r>
            </a:p>
            <a:p>
              <a:pPr marL="171450" indent="-171450">
                <a:spcAft>
                  <a:spcPts val="500"/>
                </a:spcAft>
                <a:buClr>
                  <a:schemeClr val="accent2"/>
                </a:buClr>
                <a:buFont typeface="Arial" panose="020B0604020202020204" pitchFamily="34" charset="0"/>
                <a:buChar char="•"/>
              </a:pPr>
              <a:r>
                <a:rPr lang="en-US" sz="1400" dirty="0"/>
                <a:t>System template development</a:t>
              </a:r>
            </a:p>
            <a:p>
              <a:pPr marL="171450" indent="-171450">
                <a:spcAft>
                  <a:spcPts val="500"/>
                </a:spcAft>
                <a:buClr>
                  <a:schemeClr val="accent2"/>
                </a:buClr>
                <a:buFont typeface="Arial" panose="020B0604020202020204" pitchFamily="34" charset="0"/>
                <a:buChar char="•"/>
              </a:pPr>
              <a:r>
                <a:rPr lang="en-US" sz="1400" dirty="0"/>
                <a:t>Training material development</a:t>
              </a:r>
            </a:p>
          </p:txBody>
        </p:sp>
        <p:sp>
          <p:nvSpPr>
            <p:cNvPr id="20" name="TextBox 19">
              <a:extLst>
                <a:ext uri="{FF2B5EF4-FFF2-40B4-BE49-F238E27FC236}">
                  <a16:creationId xmlns:a16="http://schemas.microsoft.com/office/drawing/2014/main" id="{9AFE6AC2-FF63-E36B-1C6C-0D73208392E6}"/>
                </a:ext>
              </a:extLst>
            </p:cNvPr>
            <p:cNvSpPr txBox="1"/>
            <p:nvPr/>
          </p:nvSpPr>
          <p:spPr>
            <a:xfrm>
              <a:off x="5080884" y="2092844"/>
              <a:ext cx="2030234" cy="553998"/>
            </a:xfrm>
            <a:prstGeom prst="rect">
              <a:avLst/>
            </a:prstGeom>
            <a:noFill/>
          </p:spPr>
          <p:txBody>
            <a:bodyPr wrap="square" lIns="182880" tIns="0" rIns="182880" bIns="0" rtlCol="0">
              <a:spAutoFit/>
            </a:bodyPr>
            <a:lstStyle/>
            <a:p>
              <a:r>
                <a:rPr lang="en-US" b="1" dirty="0"/>
                <a:t>System Configuration</a:t>
              </a:r>
            </a:p>
          </p:txBody>
        </p:sp>
        <p:sp>
          <p:nvSpPr>
            <p:cNvPr id="21" name="TextBox 20">
              <a:extLst>
                <a:ext uri="{FF2B5EF4-FFF2-40B4-BE49-F238E27FC236}">
                  <a16:creationId xmlns:a16="http://schemas.microsoft.com/office/drawing/2014/main" id="{8EAC899C-0F10-5055-3233-C5DA2768EBC6}"/>
                </a:ext>
              </a:extLst>
            </p:cNvPr>
            <p:cNvSpPr txBox="1"/>
            <p:nvPr/>
          </p:nvSpPr>
          <p:spPr>
            <a:xfrm>
              <a:off x="7265500" y="2717603"/>
              <a:ext cx="2023610" cy="1449115"/>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Creation of validation and production instances</a:t>
              </a:r>
            </a:p>
            <a:p>
              <a:pPr marL="171450" indent="-171450">
                <a:spcAft>
                  <a:spcPts val="500"/>
                </a:spcAft>
                <a:buClr>
                  <a:schemeClr val="accent2"/>
                </a:buClr>
                <a:buFont typeface="Arial" panose="020B0604020202020204" pitchFamily="34" charset="0"/>
                <a:buChar char="•"/>
              </a:pPr>
              <a:r>
                <a:rPr lang="en-US" sz="1400" dirty="0"/>
                <a:t>Validation of the instances</a:t>
              </a:r>
            </a:p>
          </p:txBody>
        </p:sp>
        <p:sp>
          <p:nvSpPr>
            <p:cNvPr id="22" name="TextBox 21">
              <a:extLst>
                <a:ext uri="{FF2B5EF4-FFF2-40B4-BE49-F238E27FC236}">
                  <a16:creationId xmlns:a16="http://schemas.microsoft.com/office/drawing/2014/main" id="{CEF29E5C-7FC9-BE79-B127-0943465E530B}"/>
                </a:ext>
              </a:extLst>
            </p:cNvPr>
            <p:cNvSpPr txBox="1"/>
            <p:nvPr/>
          </p:nvSpPr>
          <p:spPr>
            <a:xfrm>
              <a:off x="7258876" y="2092844"/>
              <a:ext cx="2030234" cy="553998"/>
            </a:xfrm>
            <a:prstGeom prst="rect">
              <a:avLst/>
            </a:prstGeom>
            <a:noFill/>
          </p:spPr>
          <p:txBody>
            <a:bodyPr wrap="square" lIns="182880" tIns="0" rIns="182880" bIns="0" rtlCol="0">
              <a:spAutoFit/>
            </a:bodyPr>
            <a:lstStyle/>
            <a:p>
              <a:r>
                <a:rPr lang="en-US" b="1" dirty="0"/>
                <a:t>System Validation</a:t>
              </a:r>
            </a:p>
          </p:txBody>
        </p:sp>
        <p:sp>
          <p:nvSpPr>
            <p:cNvPr id="23" name="TextBox 22">
              <a:extLst>
                <a:ext uri="{FF2B5EF4-FFF2-40B4-BE49-F238E27FC236}">
                  <a16:creationId xmlns:a16="http://schemas.microsoft.com/office/drawing/2014/main" id="{F66A2E89-1F14-B797-F9B9-72F42A2E0A42}"/>
                </a:ext>
              </a:extLst>
            </p:cNvPr>
            <p:cNvSpPr txBox="1"/>
            <p:nvPr/>
          </p:nvSpPr>
          <p:spPr>
            <a:xfrm>
              <a:off x="9443494" y="2717603"/>
              <a:ext cx="2023610" cy="2072362"/>
            </a:xfrm>
            <a:prstGeom prst="rect">
              <a:avLst/>
            </a:prstGeom>
            <a:noFill/>
          </p:spPr>
          <p:txBody>
            <a:bodyPr wrap="square" lIns="182880" rIns="182880" rtlCol="0">
              <a:spAutoFit/>
            </a:bodyPr>
            <a:lstStyle/>
            <a:p>
              <a:pPr marL="171450" indent="-171450">
                <a:spcAft>
                  <a:spcPts val="500"/>
                </a:spcAft>
                <a:buClr>
                  <a:schemeClr val="accent2"/>
                </a:buClr>
                <a:buFont typeface="Arial" panose="020B0604020202020204" pitchFamily="34" charset="0"/>
                <a:buChar char="•"/>
              </a:pPr>
              <a:r>
                <a:rPr lang="en-US" sz="1400" dirty="0"/>
                <a:t>Master data upload</a:t>
              </a:r>
            </a:p>
            <a:p>
              <a:pPr marL="171450" indent="-171450">
                <a:spcAft>
                  <a:spcPts val="500"/>
                </a:spcAft>
                <a:buClr>
                  <a:schemeClr val="accent2"/>
                </a:buClr>
                <a:buFont typeface="Arial" panose="020B0604020202020204" pitchFamily="34" charset="0"/>
                <a:buChar char="•"/>
              </a:pPr>
              <a:r>
                <a:rPr lang="en-US" sz="1400" dirty="0"/>
                <a:t>End user training</a:t>
              </a:r>
            </a:p>
            <a:p>
              <a:pPr marL="171450" indent="-171450">
                <a:spcAft>
                  <a:spcPts val="500"/>
                </a:spcAft>
                <a:buClr>
                  <a:schemeClr val="accent2"/>
                </a:buClr>
                <a:buFont typeface="Arial" panose="020B0604020202020204" pitchFamily="34" charset="0"/>
                <a:buChar char="•"/>
              </a:pPr>
              <a:r>
                <a:rPr lang="en-US" sz="1400" dirty="0"/>
                <a:t>Production release</a:t>
              </a:r>
            </a:p>
            <a:p>
              <a:pPr marL="171450" indent="-171450">
                <a:spcAft>
                  <a:spcPts val="500"/>
                </a:spcAft>
                <a:buClr>
                  <a:schemeClr val="accent2"/>
                </a:buClr>
                <a:buFont typeface="Arial" panose="020B0604020202020204" pitchFamily="34" charset="0"/>
                <a:buChar char="•"/>
              </a:pPr>
              <a:r>
                <a:rPr lang="en-US" sz="1400" dirty="0"/>
                <a:t>Transfer to customer technical support</a:t>
              </a:r>
            </a:p>
            <a:p>
              <a:pPr marL="171450" indent="-171450">
                <a:spcAft>
                  <a:spcPts val="500"/>
                </a:spcAft>
                <a:buClr>
                  <a:schemeClr val="accent2"/>
                </a:buClr>
                <a:buFont typeface="Arial" panose="020B0604020202020204" pitchFamily="34" charset="0"/>
                <a:buChar char="•"/>
              </a:pPr>
              <a:r>
                <a:rPr lang="en-US" sz="1400" dirty="0"/>
                <a:t>Project closure</a:t>
              </a:r>
            </a:p>
          </p:txBody>
        </p:sp>
        <p:sp>
          <p:nvSpPr>
            <p:cNvPr id="24" name="TextBox 23">
              <a:extLst>
                <a:ext uri="{FF2B5EF4-FFF2-40B4-BE49-F238E27FC236}">
                  <a16:creationId xmlns:a16="http://schemas.microsoft.com/office/drawing/2014/main" id="{9E4CBDC8-9946-C7B7-21A8-35CDF12A4BD4}"/>
                </a:ext>
              </a:extLst>
            </p:cNvPr>
            <p:cNvSpPr txBox="1"/>
            <p:nvPr/>
          </p:nvSpPr>
          <p:spPr>
            <a:xfrm>
              <a:off x="9436870" y="2092844"/>
              <a:ext cx="2030234" cy="553998"/>
            </a:xfrm>
            <a:prstGeom prst="rect">
              <a:avLst/>
            </a:prstGeom>
            <a:noFill/>
          </p:spPr>
          <p:txBody>
            <a:bodyPr wrap="square" lIns="182880" tIns="0" rIns="182880" bIns="0" rtlCol="0">
              <a:spAutoFit/>
            </a:bodyPr>
            <a:lstStyle/>
            <a:p>
              <a:r>
                <a:rPr lang="en-US" b="1" dirty="0"/>
                <a:t>Go-Live</a:t>
              </a:r>
            </a:p>
            <a:p>
              <a:r>
                <a:rPr lang="en-US" b="1" dirty="0"/>
                <a:t>Transition</a:t>
              </a:r>
            </a:p>
          </p:txBody>
        </p:sp>
      </p:grpSp>
      <p:grpSp>
        <p:nvGrpSpPr>
          <p:cNvPr id="43" name="Group 42">
            <a:extLst>
              <a:ext uri="{FF2B5EF4-FFF2-40B4-BE49-F238E27FC236}">
                <a16:creationId xmlns:a16="http://schemas.microsoft.com/office/drawing/2014/main" id="{9D9BB6EC-6BFC-530E-E634-D85A56A021FA}"/>
              </a:ext>
            </a:extLst>
          </p:cNvPr>
          <p:cNvGrpSpPr/>
          <p:nvPr/>
        </p:nvGrpSpPr>
        <p:grpSpPr>
          <a:xfrm>
            <a:off x="3032903" y="1076260"/>
            <a:ext cx="825944" cy="800720"/>
            <a:chOff x="3032903" y="1076260"/>
            <a:chExt cx="825944" cy="800720"/>
          </a:xfrm>
        </p:grpSpPr>
        <p:sp>
          <p:nvSpPr>
            <p:cNvPr id="35" name="Rectangle 34">
              <a:extLst>
                <a:ext uri="{FF2B5EF4-FFF2-40B4-BE49-F238E27FC236}">
                  <a16:creationId xmlns:a16="http://schemas.microsoft.com/office/drawing/2014/main" id="{A9FBA5F4-DB1E-5736-967D-820FFE602EF3}"/>
                </a:ext>
              </a:extLst>
            </p:cNvPr>
            <p:cNvSpPr/>
            <p:nvPr/>
          </p:nvSpPr>
          <p:spPr>
            <a:xfrm>
              <a:off x="3032903" y="1076260"/>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lueprint with solid fill">
              <a:extLst>
                <a:ext uri="{FF2B5EF4-FFF2-40B4-BE49-F238E27FC236}">
                  <a16:creationId xmlns:a16="http://schemas.microsoft.com/office/drawing/2014/main" id="{51790DBC-729F-8B32-27AE-5AC49FF6FB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45515" y="1076260"/>
              <a:ext cx="800720" cy="800720"/>
            </a:xfrm>
            <a:prstGeom prst="rect">
              <a:avLst/>
            </a:prstGeom>
          </p:spPr>
        </p:pic>
      </p:grpSp>
      <p:sp>
        <p:nvSpPr>
          <p:cNvPr id="4" name="Rectangle: Rounded Corners 3">
            <a:extLst>
              <a:ext uri="{FF2B5EF4-FFF2-40B4-BE49-F238E27FC236}">
                <a16:creationId xmlns:a16="http://schemas.microsoft.com/office/drawing/2014/main" id="{CAF9390E-C2FA-B116-AADF-CE71619CB770}"/>
              </a:ext>
            </a:extLst>
          </p:cNvPr>
          <p:cNvSpPr/>
          <p:nvPr/>
        </p:nvSpPr>
        <p:spPr>
          <a:xfrm>
            <a:off x="724896" y="1468453"/>
            <a:ext cx="2030234" cy="4435390"/>
          </a:xfrm>
          <a:prstGeom prst="roundRect">
            <a:avLst>
              <a:gd name="adj" fmla="val 3416"/>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4DE1E24-5E80-FAF3-E83E-E1270F9869CD}"/>
              </a:ext>
            </a:extLst>
          </p:cNvPr>
          <p:cNvGrpSpPr/>
          <p:nvPr/>
        </p:nvGrpSpPr>
        <p:grpSpPr>
          <a:xfrm>
            <a:off x="5210897" y="1062779"/>
            <a:ext cx="825944" cy="807595"/>
            <a:chOff x="5210897" y="1062779"/>
            <a:chExt cx="825944" cy="807595"/>
          </a:xfrm>
        </p:grpSpPr>
        <p:sp>
          <p:nvSpPr>
            <p:cNvPr id="37" name="Rectangle 36">
              <a:extLst>
                <a:ext uri="{FF2B5EF4-FFF2-40B4-BE49-F238E27FC236}">
                  <a16:creationId xmlns:a16="http://schemas.microsoft.com/office/drawing/2014/main" id="{62384E5A-E7BA-E394-605E-624AFEB0D788}"/>
                </a:ext>
              </a:extLst>
            </p:cNvPr>
            <p:cNvSpPr/>
            <p:nvPr/>
          </p:nvSpPr>
          <p:spPr>
            <a:xfrm>
              <a:off x="5210897" y="1069654"/>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Gears with solid fill">
              <a:extLst>
                <a:ext uri="{FF2B5EF4-FFF2-40B4-BE49-F238E27FC236}">
                  <a16:creationId xmlns:a16="http://schemas.microsoft.com/office/drawing/2014/main" id="{86CFC965-9159-292D-29AB-52C823E926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3509" y="1062779"/>
              <a:ext cx="800720" cy="800720"/>
            </a:xfrm>
            <a:prstGeom prst="rect">
              <a:avLst/>
            </a:prstGeom>
          </p:spPr>
        </p:pic>
      </p:grpSp>
      <p:grpSp>
        <p:nvGrpSpPr>
          <p:cNvPr id="41" name="Group 40">
            <a:extLst>
              <a:ext uri="{FF2B5EF4-FFF2-40B4-BE49-F238E27FC236}">
                <a16:creationId xmlns:a16="http://schemas.microsoft.com/office/drawing/2014/main" id="{88475398-DC84-9BAF-A8B1-6A61E2D3F61C}"/>
              </a:ext>
            </a:extLst>
          </p:cNvPr>
          <p:cNvGrpSpPr/>
          <p:nvPr/>
        </p:nvGrpSpPr>
        <p:grpSpPr>
          <a:xfrm>
            <a:off x="7383397" y="1068093"/>
            <a:ext cx="825944" cy="809512"/>
            <a:chOff x="7383397" y="1068093"/>
            <a:chExt cx="825944" cy="809512"/>
          </a:xfrm>
        </p:grpSpPr>
        <p:sp>
          <p:nvSpPr>
            <p:cNvPr id="38" name="Rectangle 37">
              <a:extLst>
                <a:ext uri="{FF2B5EF4-FFF2-40B4-BE49-F238E27FC236}">
                  <a16:creationId xmlns:a16="http://schemas.microsoft.com/office/drawing/2014/main" id="{50EFA5BB-FDBF-7674-D8D0-C68953D4876C}"/>
                </a:ext>
              </a:extLst>
            </p:cNvPr>
            <p:cNvSpPr/>
            <p:nvPr/>
          </p:nvSpPr>
          <p:spPr>
            <a:xfrm>
              <a:off x="7383397" y="1068093"/>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ecklist with solid fill">
              <a:extLst>
                <a:ext uri="{FF2B5EF4-FFF2-40B4-BE49-F238E27FC236}">
                  <a16:creationId xmlns:a16="http://schemas.microsoft.com/office/drawing/2014/main" id="{DE03C361-B249-9F20-AF3F-A49BA0673D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6009" y="1076885"/>
              <a:ext cx="800720" cy="800720"/>
            </a:xfrm>
            <a:prstGeom prst="rect">
              <a:avLst/>
            </a:prstGeom>
          </p:spPr>
        </p:pic>
      </p:grpSp>
      <p:grpSp>
        <p:nvGrpSpPr>
          <p:cNvPr id="44" name="Group 43">
            <a:extLst>
              <a:ext uri="{FF2B5EF4-FFF2-40B4-BE49-F238E27FC236}">
                <a16:creationId xmlns:a16="http://schemas.microsoft.com/office/drawing/2014/main" id="{36208E7D-912A-A6C3-F66F-FFE2D7158B40}"/>
              </a:ext>
            </a:extLst>
          </p:cNvPr>
          <p:cNvGrpSpPr/>
          <p:nvPr/>
        </p:nvGrpSpPr>
        <p:grpSpPr>
          <a:xfrm>
            <a:off x="854909" y="1065436"/>
            <a:ext cx="825944" cy="800720"/>
            <a:chOff x="854909" y="1065436"/>
            <a:chExt cx="825944" cy="800720"/>
          </a:xfrm>
        </p:grpSpPr>
        <p:sp>
          <p:nvSpPr>
            <p:cNvPr id="36" name="Rectangle 35">
              <a:extLst>
                <a:ext uri="{FF2B5EF4-FFF2-40B4-BE49-F238E27FC236}">
                  <a16:creationId xmlns:a16="http://schemas.microsoft.com/office/drawing/2014/main" id="{1E0A08FF-8948-C00F-9D73-7765953A52FD}"/>
                </a:ext>
              </a:extLst>
            </p:cNvPr>
            <p:cNvSpPr/>
            <p:nvPr/>
          </p:nvSpPr>
          <p:spPr>
            <a:xfrm>
              <a:off x="854909" y="1065436"/>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Chat with solid fill">
              <a:extLst>
                <a:ext uri="{FF2B5EF4-FFF2-40B4-BE49-F238E27FC236}">
                  <a16:creationId xmlns:a16="http://schemas.microsoft.com/office/drawing/2014/main" id="{8CBB9490-C754-A46D-F6E7-B91E556590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7521" y="1065436"/>
              <a:ext cx="800720" cy="800720"/>
            </a:xfrm>
            <a:prstGeom prst="rect">
              <a:avLst/>
            </a:prstGeom>
          </p:spPr>
        </p:pic>
      </p:grpSp>
      <p:grpSp>
        <p:nvGrpSpPr>
          <p:cNvPr id="40" name="Group 39">
            <a:extLst>
              <a:ext uri="{FF2B5EF4-FFF2-40B4-BE49-F238E27FC236}">
                <a16:creationId xmlns:a16="http://schemas.microsoft.com/office/drawing/2014/main" id="{5C53FCDA-220A-C6C7-E86C-56E56FA80B34}"/>
              </a:ext>
            </a:extLst>
          </p:cNvPr>
          <p:cNvGrpSpPr/>
          <p:nvPr/>
        </p:nvGrpSpPr>
        <p:grpSpPr>
          <a:xfrm>
            <a:off x="9569061" y="1074459"/>
            <a:ext cx="825944" cy="806751"/>
            <a:chOff x="9569061" y="1074459"/>
            <a:chExt cx="825944" cy="806751"/>
          </a:xfrm>
        </p:grpSpPr>
        <p:sp>
          <p:nvSpPr>
            <p:cNvPr id="39" name="Rectangle 38">
              <a:extLst>
                <a:ext uri="{FF2B5EF4-FFF2-40B4-BE49-F238E27FC236}">
                  <a16:creationId xmlns:a16="http://schemas.microsoft.com/office/drawing/2014/main" id="{1C7DDF59-C1C4-E636-3592-14FB92752800}"/>
                </a:ext>
              </a:extLst>
            </p:cNvPr>
            <p:cNvSpPr/>
            <p:nvPr/>
          </p:nvSpPr>
          <p:spPr>
            <a:xfrm>
              <a:off x="9569061" y="1074459"/>
              <a:ext cx="825944" cy="80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Rocket with solid fill">
              <a:extLst>
                <a:ext uri="{FF2B5EF4-FFF2-40B4-BE49-F238E27FC236}">
                  <a16:creationId xmlns:a16="http://schemas.microsoft.com/office/drawing/2014/main" id="{3AEBA1DD-FC00-9719-922F-DF3F7CAFF1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1673" y="1080490"/>
              <a:ext cx="800720" cy="800720"/>
            </a:xfrm>
            <a:prstGeom prst="rect">
              <a:avLst/>
            </a:prstGeom>
          </p:spPr>
        </p:pic>
      </p:grpSp>
    </p:spTree>
    <p:extLst>
      <p:ext uri="{BB962C8B-B14F-4D97-AF65-F5344CB8AC3E}">
        <p14:creationId xmlns:p14="http://schemas.microsoft.com/office/powerpoint/2010/main" val="2288779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1466DA-26B7-2E68-E6C6-245BECAAD077}"/>
              </a:ext>
            </a:extLst>
          </p:cNvPr>
          <p:cNvSpPr>
            <a:spLocks noGrp="1"/>
          </p:cNvSpPr>
          <p:nvPr>
            <p:ph type="title"/>
          </p:nvPr>
        </p:nvSpPr>
        <p:spPr/>
        <p:txBody>
          <a:bodyPr/>
          <a:lstStyle/>
          <a:p>
            <a:r>
              <a:rPr lang="en-US"/>
              <a:t>Top ten reasons why customers select and grow the ValGenesis VLMS</a:t>
            </a:r>
          </a:p>
        </p:txBody>
      </p:sp>
      <p:grpSp>
        <p:nvGrpSpPr>
          <p:cNvPr id="70" name="Group 69">
            <a:extLst>
              <a:ext uri="{FF2B5EF4-FFF2-40B4-BE49-F238E27FC236}">
                <a16:creationId xmlns:a16="http://schemas.microsoft.com/office/drawing/2014/main" id="{D273FAA3-197C-5EAB-DE25-88B0613C864A}"/>
              </a:ext>
            </a:extLst>
          </p:cNvPr>
          <p:cNvGrpSpPr/>
          <p:nvPr/>
        </p:nvGrpSpPr>
        <p:grpSpPr>
          <a:xfrm>
            <a:off x="7281161" y="3825650"/>
            <a:ext cx="2049139" cy="2189597"/>
            <a:chOff x="7281161" y="3825650"/>
            <a:chExt cx="2049139" cy="2189597"/>
          </a:xfrm>
        </p:grpSpPr>
        <p:sp>
          <p:nvSpPr>
            <p:cNvPr id="52" name="Star: 32 Points 51">
              <a:extLst>
                <a:ext uri="{FF2B5EF4-FFF2-40B4-BE49-F238E27FC236}">
                  <a16:creationId xmlns:a16="http://schemas.microsoft.com/office/drawing/2014/main" id="{20A0D6F0-9F90-A715-40DE-2B25F8EB8EF6}"/>
                </a:ext>
              </a:extLst>
            </p:cNvPr>
            <p:cNvSpPr/>
            <p:nvPr/>
          </p:nvSpPr>
          <p:spPr>
            <a:xfrm>
              <a:off x="7700469" y="3825650"/>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#2</a:t>
              </a:r>
            </a:p>
          </p:txBody>
        </p:sp>
        <p:sp>
          <p:nvSpPr>
            <p:cNvPr id="41" name="TextBox 40">
              <a:extLst>
                <a:ext uri="{FF2B5EF4-FFF2-40B4-BE49-F238E27FC236}">
                  <a16:creationId xmlns:a16="http://schemas.microsoft.com/office/drawing/2014/main" id="{F6AE1B56-9CD1-0295-2E1A-AADBB56B9DCC}"/>
                </a:ext>
              </a:extLst>
            </p:cNvPr>
            <p:cNvSpPr txBox="1"/>
            <p:nvPr/>
          </p:nvSpPr>
          <p:spPr>
            <a:xfrm>
              <a:off x="7281161" y="5184250"/>
              <a:ext cx="2049139" cy="830997"/>
            </a:xfrm>
            <a:prstGeom prst="rect">
              <a:avLst/>
            </a:prstGeom>
            <a:noFill/>
          </p:spPr>
          <p:txBody>
            <a:bodyPr wrap="square" lIns="0" tIns="0" rIns="0" bIns="0" rtlCol="0">
              <a:spAutoFit/>
            </a:bodyPr>
            <a:lstStyle/>
            <a:p>
              <a:pPr algn="ctr"/>
              <a:r>
                <a:rPr lang="en-US" dirty="0"/>
                <a:t>CSA-ready, supports risk-based critical thinking </a:t>
              </a:r>
            </a:p>
          </p:txBody>
        </p:sp>
      </p:grpSp>
      <p:grpSp>
        <p:nvGrpSpPr>
          <p:cNvPr id="69" name="Group 68">
            <a:extLst>
              <a:ext uri="{FF2B5EF4-FFF2-40B4-BE49-F238E27FC236}">
                <a16:creationId xmlns:a16="http://schemas.microsoft.com/office/drawing/2014/main" id="{ABA9F028-3030-DB05-E360-FF560A18E826}"/>
              </a:ext>
            </a:extLst>
          </p:cNvPr>
          <p:cNvGrpSpPr/>
          <p:nvPr/>
        </p:nvGrpSpPr>
        <p:grpSpPr>
          <a:xfrm>
            <a:off x="5016166" y="3832025"/>
            <a:ext cx="2129187" cy="2183222"/>
            <a:chOff x="5016166" y="3832025"/>
            <a:chExt cx="2129187" cy="2183222"/>
          </a:xfrm>
        </p:grpSpPr>
        <p:sp>
          <p:nvSpPr>
            <p:cNvPr id="38" name="TextBox 37">
              <a:extLst>
                <a:ext uri="{FF2B5EF4-FFF2-40B4-BE49-F238E27FC236}">
                  <a16:creationId xmlns:a16="http://schemas.microsoft.com/office/drawing/2014/main" id="{94A2C95E-A9D4-8E96-62BF-AA3C142CDEC7}"/>
                </a:ext>
              </a:extLst>
            </p:cNvPr>
            <p:cNvSpPr txBox="1"/>
            <p:nvPr/>
          </p:nvSpPr>
          <p:spPr>
            <a:xfrm>
              <a:off x="5016166" y="5184250"/>
              <a:ext cx="2129187" cy="830997"/>
            </a:xfrm>
            <a:prstGeom prst="rect">
              <a:avLst/>
            </a:prstGeom>
            <a:noFill/>
          </p:spPr>
          <p:txBody>
            <a:bodyPr wrap="square" lIns="0" tIns="0" rIns="0" bIns="0" rtlCol="0">
              <a:spAutoFit/>
            </a:bodyPr>
            <a:lstStyle/>
            <a:p>
              <a:pPr algn="ctr"/>
              <a:r>
                <a:rPr lang="en-US" dirty="0"/>
                <a:t>Risk-based requirements and system assessment</a:t>
              </a:r>
            </a:p>
          </p:txBody>
        </p:sp>
        <p:sp>
          <p:nvSpPr>
            <p:cNvPr id="53" name="Star: 32 Points 52">
              <a:extLst>
                <a:ext uri="{FF2B5EF4-FFF2-40B4-BE49-F238E27FC236}">
                  <a16:creationId xmlns:a16="http://schemas.microsoft.com/office/drawing/2014/main" id="{12A6D727-6AE0-161A-D92B-18BAE99B7747}"/>
                </a:ext>
              </a:extLst>
            </p:cNvPr>
            <p:cNvSpPr/>
            <p:nvPr/>
          </p:nvSpPr>
          <p:spPr>
            <a:xfrm>
              <a:off x="5490242"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#3</a:t>
              </a:r>
            </a:p>
          </p:txBody>
        </p:sp>
      </p:grpSp>
      <p:grpSp>
        <p:nvGrpSpPr>
          <p:cNvPr id="68" name="Group 67">
            <a:extLst>
              <a:ext uri="{FF2B5EF4-FFF2-40B4-BE49-F238E27FC236}">
                <a16:creationId xmlns:a16="http://schemas.microsoft.com/office/drawing/2014/main" id="{4F63FDBE-2484-92E0-4E8D-AE806DC9688F}"/>
              </a:ext>
            </a:extLst>
          </p:cNvPr>
          <p:cNvGrpSpPr/>
          <p:nvPr/>
        </p:nvGrpSpPr>
        <p:grpSpPr>
          <a:xfrm>
            <a:off x="2941747" y="3832025"/>
            <a:ext cx="1888051" cy="1629224"/>
            <a:chOff x="2941747" y="3832025"/>
            <a:chExt cx="1888051" cy="1629224"/>
          </a:xfrm>
        </p:grpSpPr>
        <p:sp>
          <p:nvSpPr>
            <p:cNvPr id="35" name="TextBox 34">
              <a:extLst>
                <a:ext uri="{FF2B5EF4-FFF2-40B4-BE49-F238E27FC236}">
                  <a16:creationId xmlns:a16="http://schemas.microsoft.com/office/drawing/2014/main" id="{CF648F75-8E11-2AAD-1F5C-AEC9C29F0623}"/>
                </a:ext>
              </a:extLst>
            </p:cNvPr>
            <p:cNvSpPr txBox="1"/>
            <p:nvPr/>
          </p:nvSpPr>
          <p:spPr>
            <a:xfrm>
              <a:off x="2941747" y="5184250"/>
              <a:ext cx="1888051" cy="276999"/>
            </a:xfrm>
            <a:prstGeom prst="rect">
              <a:avLst/>
            </a:prstGeom>
            <a:noFill/>
          </p:spPr>
          <p:txBody>
            <a:bodyPr wrap="square" lIns="0" tIns="0" rIns="0" bIns="0" rtlCol="0">
              <a:spAutoFit/>
            </a:bodyPr>
            <a:lstStyle/>
            <a:p>
              <a:pPr algn="ctr"/>
              <a:r>
                <a:rPr lang="en-US" dirty="0"/>
                <a:t>Agile-ready</a:t>
              </a:r>
            </a:p>
          </p:txBody>
        </p:sp>
        <p:sp>
          <p:nvSpPr>
            <p:cNvPr id="54" name="Star: 32 Points 53">
              <a:extLst>
                <a:ext uri="{FF2B5EF4-FFF2-40B4-BE49-F238E27FC236}">
                  <a16:creationId xmlns:a16="http://schemas.microsoft.com/office/drawing/2014/main" id="{914544A3-E4BE-99C5-1661-7643EBB17462}"/>
                </a:ext>
              </a:extLst>
            </p:cNvPr>
            <p:cNvSpPr/>
            <p:nvPr/>
          </p:nvSpPr>
          <p:spPr>
            <a:xfrm>
              <a:off x="3280015"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#4</a:t>
              </a:r>
            </a:p>
          </p:txBody>
        </p:sp>
      </p:grpSp>
      <p:grpSp>
        <p:nvGrpSpPr>
          <p:cNvPr id="67" name="Group 66">
            <a:extLst>
              <a:ext uri="{FF2B5EF4-FFF2-40B4-BE49-F238E27FC236}">
                <a16:creationId xmlns:a16="http://schemas.microsoft.com/office/drawing/2014/main" id="{A30D0C42-8A7E-C032-6CB6-1E54FFDD8F3F}"/>
              </a:ext>
            </a:extLst>
          </p:cNvPr>
          <p:cNvGrpSpPr/>
          <p:nvPr/>
        </p:nvGrpSpPr>
        <p:grpSpPr>
          <a:xfrm>
            <a:off x="731520" y="3832025"/>
            <a:ext cx="1888051" cy="2183222"/>
            <a:chOff x="731520" y="3832025"/>
            <a:chExt cx="1888051" cy="2183222"/>
          </a:xfrm>
        </p:grpSpPr>
        <p:sp>
          <p:nvSpPr>
            <p:cNvPr id="32" name="TextBox 31">
              <a:extLst>
                <a:ext uri="{FF2B5EF4-FFF2-40B4-BE49-F238E27FC236}">
                  <a16:creationId xmlns:a16="http://schemas.microsoft.com/office/drawing/2014/main" id="{12C7A324-7F00-59F9-495C-74CE0A1EC423}"/>
                </a:ext>
              </a:extLst>
            </p:cNvPr>
            <p:cNvSpPr txBox="1"/>
            <p:nvPr/>
          </p:nvSpPr>
          <p:spPr>
            <a:xfrm>
              <a:off x="731520" y="5184250"/>
              <a:ext cx="1888051" cy="830997"/>
            </a:xfrm>
            <a:prstGeom prst="rect">
              <a:avLst/>
            </a:prstGeom>
            <a:noFill/>
          </p:spPr>
          <p:txBody>
            <a:bodyPr wrap="square" lIns="0" tIns="0" rIns="0" bIns="0" rtlCol="0">
              <a:spAutoFit/>
            </a:bodyPr>
            <a:lstStyle/>
            <a:p>
              <a:pPr algn="ctr"/>
              <a:r>
                <a:rPr lang="en-US" dirty="0"/>
                <a:t>Defensible ALCOA+ </a:t>
              </a:r>
              <a:br>
                <a:rPr lang="en-US" dirty="0"/>
              </a:br>
              <a:r>
                <a:rPr lang="en-US" dirty="0"/>
                <a:t>data integrity</a:t>
              </a:r>
            </a:p>
          </p:txBody>
        </p:sp>
        <p:sp>
          <p:nvSpPr>
            <p:cNvPr id="55" name="Star: 32 Points 54">
              <a:extLst>
                <a:ext uri="{FF2B5EF4-FFF2-40B4-BE49-F238E27FC236}">
                  <a16:creationId xmlns:a16="http://schemas.microsoft.com/office/drawing/2014/main" id="{D819E7B7-E85A-C22F-A073-E9C9F786C0FB}"/>
                </a:ext>
              </a:extLst>
            </p:cNvPr>
            <p:cNvSpPr/>
            <p:nvPr/>
          </p:nvSpPr>
          <p:spPr>
            <a:xfrm>
              <a:off x="1073988" y="383202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#5</a:t>
              </a:r>
            </a:p>
          </p:txBody>
        </p:sp>
      </p:grpSp>
      <p:grpSp>
        <p:nvGrpSpPr>
          <p:cNvPr id="66" name="Group 65">
            <a:extLst>
              <a:ext uri="{FF2B5EF4-FFF2-40B4-BE49-F238E27FC236}">
                <a16:creationId xmlns:a16="http://schemas.microsoft.com/office/drawing/2014/main" id="{E68C7B20-6F94-81C7-7937-77C7576D2C72}"/>
              </a:ext>
            </a:extLst>
          </p:cNvPr>
          <p:cNvGrpSpPr/>
          <p:nvPr/>
        </p:nvGrpSpPr>
        <p:grpSpPr>
          <a:xfrm>
            <a:off x="9572429" y="1322955"/>
            <a:ext cx="1888051" cy="2174413"/>
            <a:chOff x="9572429" y="1322955"/>
            <a:chExt cx="1888051" cy="2174413"/>
          </a:xfrm>
        </p:grpSpPr>
        <p:sp>
          <p:nvSpPr>
            <p:cNvPr id="24" name="TextBox 23">
              <a:extLst>
                <a:ext uri="{FF2B5EF4-FFF2-40B4-BE49-F238E27FC236}">
                  <a16:creationId xmlns:a16="http://schemas.microsoft.com/office/drawing/2014/main" id="{2B18CD4B-D289-992B-D376-8117EC2C24FA}"/>
                </a:ext>
              </a:extLst>
            </p:cNvPr>
            <p:cNvSpPr txBox="1"/>
            <p:nvPr/>
          </p:nvSpPr>
          <p:spPr>
            <a:xfrm>
              <a:off x="9572429" y="2666371"/>
              <a:ext cx="1888051" cy="830997"/>
            </a:xfrm>
            <a:prstGeom prst="rect">
              <a:avLst/>
            </a:prstGeom>
            <a:noFill/>
          </p:spPr>
          <p:txBody>
            <a:bodyPr wrap="square" lIns="0" tIns="0" rIns="0" bIns="0" rtlCol="0">
              <a:spAutoFit/>
            </a:bodyPr>
            <a:lstStyle/>
            <a:p>
              <a:pPr algn="ctr"/>
              <a:r>
                <a:rPr lang="en-US"/>
                <a:t>Real-time traceability matrices</a:t>
              </a:r>
            </a:p>
          </p:txBody>
        </p:sp>
        <p:sp>
          <p:nvSpPr>
            <p:cNvPr id="56" name="Star: 32 Points 55">
              <a:extLst>
                <a:ext uri="{FF2B5EF4-FFF2-40B4-BE49-F238E27FC236}">
                  <a16:creationId xmlns:a16="http://schemas.microsoft.com/office/drawing/2014/main" id="{7D33E217-6192-353E-6EC9-69897804714C}"/>
                </a:ext>
              </a:extLst>
            </p:cNvPr>
            <p:cNvSpPr/>
            <p:nvPr/>
          </p:nvSpPr>
          <p:spPr>
            <a:xfrm>
              <a:off x="9914896"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#6</a:t>
              </a:r>
            </a:p>
          </p:txBody>
        </p:sp>
      </p:grpSp>
      <p:grpSp>
        <p:nvGrpSpPr>
          <p:cNvPr id="65" name="Group 64">
            <a:extLst>
              <a:ext uri="{FF2B5EF4-FFF2-40B4-BE49-F238E27FC236}">
                <a16:creationId xmlns:a16="http://schemas.microsoft.com/office/drawing/2014/main" id="{ADCDDB5D-48B1-B43E-731B-87A5A7B2ABBE}"/>
              </a:ext>
            </a:extLst>
          </p:cNvPr>
          <p:cNvGrpSpPr/>
          <p:nvPr/>
        </p:nvGrpSpPr>
        <p:grpSpPr>
          <a:xfrm>
            <a:off x="7362201" y="1322955"/>
            <a:ext cx="1888051" cy="2174413"/>
            <a:chOff x="7362201" y="1322955"/>
            <a:chExt cx="1888051" cy="2174413"/>
          </a:xfrm>
        </p:grpSpPr>
        <p:sp>
          <p:nvSpPr>
            <p:cNvPr id="21" name="TextBox 20">
              <a:extLst>
                <a:ext uri="{FF2B5EF4-FFF2-40B4-BE49-F238E27FC236}">
                  <a16:creationId xmlns:a16="http://schemas.microsoft.com/office/drawing/2014/main" id="{C1F3E215-ED7A-AEC6-142D-27877EE1694E}"/>
                </a:ext>
              </a:extLst>
            </p:cNvPr>
            <p:cNvSpPr txBox="1"/>
            <p:nvPr/>
          </p:nvSpPr>
          <p:spPr>
            <a:xfrm>
              <a:off x="7362201" y="2666371"/>
              <a:ext cx="1888051" cy="830997"/>
            </a:xfrm>
            <a:prstGeom prst="rect">
              <a:avLst/>
            </a:prstGeom>
            <a:noFill/>
          </p:spPr>
          <p:txBody>
            <a:bodyPr wrap="square" lIns="0" tIns="0" rIns="0" bIns="0" rtlCol="0">
              <a:spAutoFit/>
            </a:bodyPr>
            <a:lstStyle/>
            <a:p>
              <a:pPr algn="ctr"/>
              <a:r>
                <a:rPr lang="en-US"/>
                <a:t>Multisite and multilingual for global deployment</a:t>
              </a:r>
            </a:p>
          </p:txBody>
        </p:sp>
        <p:sp>
          <p:nvSpPr>
            <p:cNvPr id="57" name="Star: 32 Points 56">
              <a:extLst>
                <a:ext uri="{FF2B5EF4-FFF2-40B4-BE49-F238E27FC236}">
                  <a16:creationId xmlns:a16="http://schemas.microsoft.com/office/drawing/2014/main" id="{0E683DFA-1817-05DA-4C33-85ADA25E4C21}"/>
                </a:ext>
              </a:extLst>
            </p:cNvPr>
            <p:cNvSpPr/>
            <p:nvPr/>
          </p:nvSpPr>
          <p:spPr>
            <a:xfrm>
              <a:off x="770313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#7</a:t>
              </a:r>
            </a:p>
          </p:txBody>
        </p:sp>
      </p:grpSp>
      <p:grpSp>
        <p:nvGrpSpPr>
          <p:cNvPr id="64" name="Group 63">
            <a:extLst>
              <a:ext uri="{FF2B5EF4-FFF2-40B4-BE49-F238E27FC236}">
                <a16:creationId xmlns:a16="http://schemas.microsoft.com/office/drawing/2014/main" id="{6029D3B6-5DAA-EAF9-B6D5-6227F5BAC265}"/>
              </a:ext>
            </a:extLst>
          </p:cNvPr>
          <p:cNvGrpSpPr/>
          <p:nvPr/>
        </p:nvGrpSpPr>
        <p:grpSpPr>
          <a:xfrm>
            <a:off x="5151974" y="1322955"/>
            <a:ext cx="1888051" cy="1897414"/>
            <a:chOff x="5151974" y="1322955"/>
            <a:chExt cx="1888051" cy="1897414"/>
          </a:xfrm>
        </p:grpSpPr>
        <p:sp>
          <p:nvSpPr>
            <p:cNvPr id="18" name="TextBox 17">
              <a:extLst>
                <a:ext uri="{FF2B5EF4-FFF2-40B4-BE49-F238E27FC236}">
                  <a16:creationId xmlns:a16="http://schemas.microsoft.com/office/drawing/2014/main" id="{034E86E1-327D-39C5-F7F2-774582F74262}"/>
                </a:ext>
              </a:extLst>
            </p:cNvPr>
            <p:cNvSpPr txBox="1"/>
            <p:nvPr/>
          </p:nvSpPr>
          <p:spPr>
            <a:xfrm>
              <a:off x="5151974" y="2666371"/>
              <a:ext cx="1888051" cy="553998"/>
            </a:xfrm>
            <a:prstGeom prst="rect">
              <a:avLst/>
            </a:prstGeom>
            <a:noFill/>
          </p:spPr>
          <p:txBody>
            <a:bodyPr wrap="square" lIns="0" tIns="0" rIns="0" bIns="0" rtlCol="0">
              <a:spAutoFit/>
            </a:bodyPr>
            <a:lstStyle/>
            <a:p>
              <a:pPr algn="ctr"/>
              <a:r>
                <a:rPr lang="en-US" dirty="0"/>
                <a:t>Integration with validated API</a:t>
              </a:r>
            </a:p>
          </p:txBody>
        </p:sp>
        <p:sp>
          <p:nvSpPr>
            <p:cNvPr id="58" name="Star: 32 Points 57">
              <a:extLst>
                <a:ext uri="{FF2B5EF4-FFF2-40B4-BE49-F238E27FC236}">
                  <a16:creationId xmlns:a16="http://schemas.microsoft.com/office/drawing/2014/main" id="{1A361F95-FE4B-3886-EE03-A3FA47A38AB0}"/>
                </a:ext>
              </a:extLst>
            </p:cNvPr>
            <p:cNvSpPr/>
            <p:nvPr/>
          </p:nvSpPr>
          <p:spPr>
            <a:xfrm>
              <a:off x="5490242"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#8</a:t>
              </a:r>
            </a:p>
          </p:txBody>
        </p:sp>
      </p:grpSp>
      <p:grpSp>
        <p:nvGrpSpPr>
          <p:cNvPr id="63" name="Group 62">
            <a:extLst>
              <a:ext uri="{FF2B5EF4-FFF2-40B4-BE49-F238E27FC236}">
                <a16:creationId xmlns:a16="http://schemas.microsoft.com/office/drawing/2014/main" id="{EFD7FE61-DD13-22F3-596A-D9CEF30DC7F1}"/>
              </a:ext>
            </a:extLst>
          </p:cNvPr>
          <p:cNvGrpSpPr/>
          <p:nvPr/>
        </p:nvGrpSpPr>
        <p:grpSpPr>
          <a:xfrm>
            <a:off x="2941747" y="1323962"/>
            <a:ext cx="1888051" cy="2173406"/>
            <a:chOff x="2941747" y="1323962"/>
            <a:chExt cx="1888051" cy="2173406"/>
          </a:xfrm>
        </p:grpSpPr>
        <p:sp>
          <p:nvSpPr>
            <p:cNvPr id="15" name="TextBox 14">
              <a:extLst>
                <a:ext uri="{FF2B5EF4-FFF2-40B4-BE49-F238E27FC236}">
                  <a16:creationId xmlns:a16="http://schemas.microsoft.com/office/drawing/2014/main" id="{CB77F026-B48A-633C-32E3-20375618149B}"/>
                </a:ext>
              </a:extLst>
            </p:cNvPr>
            <p:cNvSpPr txBox="1"/>
            <p:nvPr/>
          </p:nvSpPr>
          <p:spPr>
            <a:xfrm>
              <a:off x="2941747" y="2666371"/>
              <a:ext cx="1888051" cy="830997"/>
            </a:xfrm>
            <a:prstGeom prst="rect">
              <a:avLst/>
            </a:prstGeom>
            <a:noFill/>
          </p:spPr>
          <p:txBody>
            <a:bodyPr wrap="square" lIns="0" tIns="0" rIns="0" bIns="0" rtlCol="0">
              <a:spAutoFit/>
            </a:bodyPr>
            <a:lstStyle/>
            <a:p>
              <a:pPr algn="ctr"/>
              <a:r>
                <a:rPr lang="en-US"/>
                <a:t>Mobile app </a:t>
              </a:r>
              <a:br>
                <a:rPr lang="en-US"/>
              </a:br>
              <a:r>
                <a:rPr lang="en-US"/>
                <a:t>with offline support</a:t>
              </a:r>
            </a:p>
          </p:txBody>
        </p:sp>
        <p:sp>
          <p:nvSpPr>
            <p:cNvPr id="59" name="Star: 32 Points 58">
              <a:extLst>
                <a:ext uri="{FF2B5EF4-FFF2-40B4-BE49-F238E27FC236}">
                  <a16:creationId xmlns:a16="http://schemas.microsoft.com/office/drawing/2014/main" id="{B2ED9173-0393-3410-AAA8-C99868F2FADA}"/>
                </a:ext>
              </a:extLst>
            </p:cNvPr>
            <p:cNvSpPr/>
            <p:nvPr/>
          </p:nvSpPr>
          <p:spPr>
            <a:xfrm>
              <a:off x="3280015" y="1323962"/>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#9</a:t>
              </a:r>
            </a:p>
          </p:txBody>
        </p:sp>
      </p:grpSp>
      <p:grpSp>
        <p:nvGrpSpPr>
          <p:cNvPr id="62" name="Group 61">
            <a:extLst>
              <a:ext uri="{FF2B5EF4-FFF2-40B4-BE49-F238E27FC236}">
                <a16:creationId xmlns:a16="http://schemas.microsoft.com/office/drawing/2014/main" id="{8965DE17-0026-2A77-7253-9DF2CAEA2614}"/>
              </a:ext>
            </a:extLst>
          </p:cNvPr>
          <p:cNvGrpSpPr/>
          <p:nvPr/>
        </p:nvGrpSpPr>
        <p:grpSpPr>
          <a:xfrm>
            <a:off x="731520" y="1322955"/>
            <a:ext cx="1888051" cy="2174413"/>
            <a:chOff x="731520" y="1322955"/>
            <a:chExt cx="1888051" cy="2174413"/>
          </a:xfrm>
        </p:grpSpPr>
        <p:sp>
          <p:nvSpPr>
            <p:cNvPr id="9" name="TextBox 8">
              <a:extLst>
                <a:ext uri="{FF2B5EF4-FFF2-40B4-BE49-F238E27FC236}">
                  <a16:creationId xmlns:a16="http://schemas.microsoft.com/office/drawing/2014/main" id="{1F359D38-E486-5F34-5F0A-E36A7B97F4EE}"/>
                </a:ext>
              </a:extLst>
            </p:cNvPr>
            <p:cNvSpPr txBox="1"/>
            <p:nvPr/>
          </p:nvSpPr>
          <p:spPr>
            <a:xfrm>
              <a:off x="731520" y="2666371"/>
              <a:ext cx="1888051" cy="830997"/>
            </a:xfrm>
            <a:prstGeom prst="rect">
              <a:avLst/>
            </a:prstGeom>
            <a:noFill/>
          </p:spPr>
          <p:txBody>
            <a:bodyPr wrap="square" lIns="0" tIns="0" rIns="0" bIns="0" rtlCol="0">
              <a:spAutoFit/>
            </a:bodyPr>
            <a:lstStyle/>
            <a:p>
              <a:pPr algn="ctr"/>
              <a:r>
                <a:rPr lang="en-US"/>
                <a:t>Company </a:t>
              </a:r>
              <a:br>
                <a:rPr lang="en-US"/>
              </a:br>
              <a:r>
                <a:rPr lang="en-US"/>
                <a:t>stability and longevity</a:t>
              </a:r>
            </a:p>
          </p:txBody>
        </p:sp>
        <p:sp>
          <p:nvSpPr>
            <p:cNvPr id="60" name="Star: 32 Points 59">
              <a:extLst>
                <a:ext uri="{FF2B5EF4-FFF2-40B4-BE49-F238E27FC236}">
                  <a16:creationId xmlns:a16="http://schemas.microsoft.com/office/drawing/2014/main" id="{9977A228-7601-91CB-C3A6-A4700808E0E4}"/>
                </a:ext>
              </a:extLst>
            </p:cNvPr>
            <p:cNvSpPr/>
            <p:nvPr/>
          </p:nvSpPr>
          <p:spPr>
            <a:xfrm>
              <a:off x="1073988" y="1322955"/>
              <a:ext cx="1210524" cy="1210524"/>
            </a:xfrm>
            <a:prstGeom prst="star32">
              <a:avLst/>
            </a:prstGeom>
            <a:gradFill flip="none" rotWithShape="1">
              <a:gsLst>
                <a:gs pos="0">
                  <a:schemeClr val="accent2">
                    <a:lumMod val="40000"/>
                    <a:lumOff val="60000"/>
                  </a:schemeClr>
                </a:gs>
                <a:gs pos="100000">
                  <a:schemeClr val="accent5"/>
                </a:gs>
              </a:gsLst>
              <a:path path="circle">
                <a:fillToRect l="50000" t="50000" r="50000" b="50000"/>
              </a:path>
              <a:tileRect/>
            </a:gradFill>
            <a:ln w="22225" cmpd="dbl">
              <a:solidFill>
                <a:schemeClr val="accent2">
                  <a:alpha val="55000"/>
                </a:schemeClr>
              </a:solidFill>
              <a:extLst>
                <a:ext uri="{C807C97D-BFC1-408E-A445-0C87EB9F89A2}">
                  <ask:lineSketchStyleProps xmlns:ask="http://schemas.microsoft.com/office/drawing/2018/sketchyshapes" sd="1219033472">
                    <a:custGeom>
                      <a:avLst/>
                      <a:gdLst>
                        <a:gd name="connsiteX0" fmla="*/ 0 w 1210524"/>
                        <a:gd name="connsiteY0" fmla="*/ 605262 h 1210524"/>
                        <a:gd name="connsiteX1" fmla="*/ 153504 w 1210524"/>
                        <a:gd name="connsiteY1" fmla="*/ 560766 h 1210524"/>
                        <a:gd name="connsiteX2" fmla="*/ 11627 w 1210524"/>
                        <a:gd name="connsiteY2" fmla="*/ 487181 h 1210524"/>
                        <a:gd name="connsiteX3" fmla="*/ 170862 w 1210524"/>
                        <a:gd name="connsiteY3" fmla="*/ 473490 h 1210524"/>
                        <a:gd name="connsiteX4" fmla="*/ 46073 w 1210524"/>
                        <a:gd name="connsiteY4" fmla="*/ 373640 h 1210524"/>
                        <a:gd name="connsiteX5" fmla="*/ 204918 w 1210524"/>
                        <a:gd name="connsiteY5" fmla="*/ 391272 h 1210524"/>
                        <a:gd name="connsiteX6" fmla="*/ 102005 w 1210524"/>
                        <a:gd name="connsiteY6" fmla="*/ 268997 h 1210524"/>
                        <a:gd name="connsiteX7" fmla="*/ 254357 w 1210524"/>
                        <a:gd name="connsiteY7" fmla="*/ 317283 h 1210524"/>
                        <a:gd name="connsiteX8" fmla="*/ 177277 w 1210524"/>
                        <a:gd name="connsiteY8" fmla="*/ 177277 h 1210524"/>
                        <a:gd name="connsiteX9" fmla="*/ 317283 w 1210524"/>
                        <a:gd name="connsiteY9" fmla="*/ 254357 h 1210524"/>
                        <a:gd name="connsiteX10" fmla="*/ 268997 w 1210524"/>
                        <a:gd name="connsiteY10" fmla="*/ 102005 h 1210524"/>
                        <a:gd name="connsiteX11" fmla="*/ 391272 w 1210524"/>
                        <a:gd name="connsiteY11" fmla="*/ 204918 h 1210524"/>
                        <a:gd name="connsiteX12" fmla="*/ 373640 w 1210524"/>
                        <a:gd name="connsiteY12" fmla="*/ 46073 h 1210524"/>
                        <a:gd name="connsiteX13" fmla="*/ 473490 w 1210524"/>
                        <a:gd name="connsiteY13" fmla="*/ 170862 h 1210524"/>
                        <a:gd name="connsiteX14" fmla="*/ 487181 w 1210524"/>
                        <a:gd name="connsiteY14" fmla="*/ 11627 h 1210524"/>
                        <a:gd name="connsiteX15" fmla="*/ 560766 w 1210524"/>
                        <a:gd name="connsiteY15" fmla="*/ 153504 h 1210524"/>
                        <a:gd name="connsiteX16" fmla="*/ 605262 w 1210524"/>
                        <a:gd name="connsiteY16" fmla="*/ 0 h 1210524"/>
                        <a:gd name="connsiteX17" fmla="*/ 649758 w 1210524"/>
                        <a:gd name="connsiteY17" fmla="*/ 153504 h 1210524"/>
                        <a:gd name="connsiteX18" fmla="*/ 723343 w 1210524"/>
                        <a:gd name="connsiteY18" fmla="*/ 11627 h 1210524"/>
                        <a:gd name="connsiteX19" fmla="*/ 737034 w 1210524"/>
                        <a:gd name="connsiteY19" fmla="*/ 170862 h 1210524"/>
                        <a:gd name="connsiteX20" fmla="*/ 836884 w 1210524"/>
                        <a:gd name="connsiteY20" fmla="*/ 46073 h 1210524"/>
                        <a:gd name="connsiteX21" fmla="*/ 819252 w 1210524"/>
                        <a:gd name="connsiteY21" fmla="*/ 204918 h 1210524"/>
                        <a:gd name="connsiteX22" fmla="*/ 941527 w 1210524"/>
                        <a:gd name="connsiteY22" fmla="*/ 102005 h 1210524"/>
                        <a:gd name="connsiteX23" fmla="*/ 893241 w 1210524"/>
                        <a:gd name="connsiteY23" fmla="*/ 254357 h 1210524"/>
                        <a:gd name="connsiteX24" fmla="*/ 1033247 w 1210524"/>
                        <a:gd name="connsiteY24" fmla="*/ 177277 h 1210524"/>
                        <a:gd name="connsiteX25" fmla="*/ 956167 w 1210524"/>
                        <a:gd name="connsiteY25" fmla="*/ 317283 h 1210524"/>
                        <a:gd name="connsiteX26" fmla="*/ 1108519 w 1210524"/>
                        <a:gd name="connsiteY26" fmla="*/ 268997 h 1210524"/>
                        <a:gd name="connsiteX27" fmla="*/ 1005606 w 1210524"/>
                        <a:gd name="connsiteY27" fmla="*/ 391272 h 1210524"/>
                        <a:gd name="connsiteX28" fmla="*/ 1164451 w 1210524"/>
                        <a:gd name="connsiteY28" fmla="*/ 373640 h 1210524"/>
                        <a:gd name="connsiteX29" fmla="*/ 1039662 w 1210524"/>
                        <a:gd name="connsiteY29" fmla="*/ 473490 h 1210524"/>
                        <a:gd name="connsiteX30" fmla="*/ 1198897 w 1210524"/>
                        <a:gd name="connsiteY30" fmla="*/ 487181 h 1210524"/>
                        <a:gd name="connsiteX31" fmla="*/ 1057020 w 1210524"/>
                        <a:gd name="connsiteY31" fmla="*/ 560766 h 1210524"/>
                        <a:gd name="connsiteX32" fmla="*/ 1210524 w 1210524"/>
                        <a:gd name="connsiteY32" fmla="*/ 605262 h 1210524"/>
                        <a:gd name="connsiteX33" fmla="*/ 1057020 w 1210524"/>
                        <a:gd name="connsiteY33" fmla="*/ 649758 h 1210524"/>
                        <a:gd name="connsiteX34" fmla="*/ 1198897 w 1210524"/>
                        <a:gd name="connsiteY34" fmla="*/ 723343 h 1210524"/>
                        <a:gd name="connsiteX35" fmla="*/ 1039662 w 1210524"/>
                        <a:gd name="connsiteY35" fmla="*/ 737034 h 1210524"/>
                        <a:gd name="connsiteX36" fmla="*/ 1164451 w 1210524"/>
                        <a:gd name="connsiteY36" fmla="*/ 836884 h 1210524"/>
                        <a:gd name="connsiteX37" fmla="*/ 1005606 w 1210524"/>
                        <a:gd name="connsiteY37" fmla="*/ 819252 h 1210524"/>
                        <a:gd name="connsiteX38" fmla="*/ 1108519 w 1210524"/>
                        <a:gd name="connsiteY38" fmla="*/ 941527 h 1210524"/>
                        <a:gd name="connsiteX39" fmla="*/ 956167 w 1210524"/>
                        <a:gd name="connsiteY39" fmla="*/ 893241 h 1210524"/>
                        <a:gd name="connsiteX40" fmla="*/ 1033247 w 1210524"/>
                        <a:gd name="connsiteY40" fmla="*/ 1033247 h 1210524"/>
                        <a:gd name="connsiteX41" fmla="*/ 893241 w 1210524"/>
                        <a:gd name="connsiteY41" fmla="*/ 956167 h 1210524"/>
                        <a:gd name="connsiteX42" fmla="*/ 941527 w 1210524"/>
                        <a:gd name="connsiteY42" fmla="*/ 1108519 h 1210524"/>
                        <a:gd name="connsiteX43" fmla="*/ 819252 w 1210524"/>
                        <a:gd name="connsiteY43" fmla="*/ 1005606 h 1210524"/>
                        <a:gd name="connsiteX44" fmla="*/ 836884 w 1210524"/>
                        <a:gd name="connsiteY44" fmla="*/ 1164451 h 1210524"/>
                        <a:gd name="connsiteX45" fmla="*/ 737034 w 1210524"/>
                        <a:gd name="connsiteY45" fmla="*/ 1039662 h 1210524"/>
                        <a:gd name="connsiteX46" fmla="*/ 723343 w 1210524"/>
                        <a:gd name="connsiteY46" fmla="*/ 1198897 h 1210524"/>
                        <a:gd name="connsiteX47" fmla="*/ 649758 w 1210524"/>
                        <a:gd name="connsiteY47" fmla="*/ 1057020 h 1210524"/>
                        <a:gd name="connsiteX48" fmla="*/ 605262 w 1210524"/>
                        <a:gd name="connsiteY48" fmla="*/ 1210524 h 1210524"/>
                        <a:gd name="connsiteX49" fmla="*/ 560766 w 1210524"/>
                        <a:gd name="connsiteY49" fmla="*/ 1057020 h 1210524"/>
                        <a:gd name="connsiteX50" fmla="*/ 487181 w 1210524"/>
                        <a:gd name="connsiteY50" fmla="*/ 1198897 h 1210524"/>
                        <a:gd name="connsiteX51" fmla="*/ 473490 w 1210524"/>
                        <a:gd name="connsiteY51" fmla="*/ 1039662 h 1210524"/>
                        <a:gd name="connsiteX52" fmla="*/ 373640 w 1210524"/>
                        <a:gd name="connsiteY52" fmla="*/ 1164451 h 1210524"/>
                        <a:gd name="connsiteX53" fmla="*/ 391272 w 1210524"/>
                        <a:gd name="connsiteY53" fmla="*/ 1005606 h 1210524"/>
                        <a:gd name="connsiteX54" fmla="*/ 268997 w 1210524"/>
                        <a:gd name="connsiteY54" fmla="*/ 1108519 h 1210524"/>
                        <a:gd name="connsiteX55" fmla="*/ 317283 w 1210524"/>
                        <a:gd name="connsiteY55" fmla="*/ 956167 h 1210524"/>
                        <a:gd name="connsiteX56" fmla="*/ 177277 w 1210524"/>
                        <a:gd name="connsiteY56" fmla="*/ 1033247 h 1210524"/>
                        <a:gd name="connsiteX57" fmla="*/ 254357 w 1210524"/>
                        <a:gd name="connsiteY57" fmla="*/ 893241 h 1210524"/>
                        <a:gd name="connsiteX58" fmla="*/ 102005 w 1210524"/>
                        <a:gd name="connsiteY58" fmla="*/ 941527 h 1210524"/>
                        <a:gd name="connsiteX59" fmla="*/ 204918 w 1210524"/>
                        <a:gd name="connsiteY59" fmla="*/ 819252 h 1210524"/>
                        <a:gd name="connsiteX60" fmla="*/ 46073 w 1210524"/>
                        <a:gd name="connsiteY60" fmla="*/ 836884 h 1210524"/>
                        <a:gd name="connsiteX61" fmla="*/ 170862 w 1210524"/>
                        <a:gd name="connsiteY61" fmla="*/ 737034 h 1210524"/>
                        <a:gd name="connsiteX62" fmla="*/ 11627 w 1210524"/>
                        <a:gd name="connsiteY62" fmla="*/ 723343 h 1210524"/>
                        <a:gd name="connsiteX63" fmla="*/ 153504 w 1210524"/>
                        <a:gd name="connsiteY63" fmla="*/ 649758 h 1210524"/>
                        <a:gd name="connsiteX64" fmla="*/ 0 w 1210524"/>
                        <a:gd name="connsiteY64" fmla="*/ 605262 h 121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0524" h="1210524" fill="none" extrusionOk="0">
                          <a:moveTo>
                            <a:pt x="0" y="605262"/>
                          </a:moveTo>
                          <a:cubicBezTo>
                            <a:pt x="18636" y="605122"/>
                            <a:pt x="87812" y="577046"/>
                            <a:pt x="153504" y="560766"/>
                          </a:cubicBezTo>
                          <a:cubicBezTo>
                            <a:pt x="126960" y="536573"/>
                            <a:pt x="51711" y="495158"/>
                            <a:pt x="11627" y="487181"/>
                          </a:cubicBezTo>
                          <a:cubicBezTo>
                            <a:pt x="32571" y="498839"/>
                            <a:pt x="149810" y="485090"/>
                            <a:pt x="170862" y="473490"/>
                          </a:cubicBezTo>
                          <a:cubicBezTo>
                            <a:pt x="117664" y="438255"/>
                            <a:pt x="93138" y="404251"/>
                            <a:pt x="46073" y="373640"/>
                          </a:cubicBezTo>
                          <a:cubicBezTo>
                            <a:pt x="95660" y="366285"/>
                            <a:pt x="157429" y="380745"/>
                            <a:pt x="204918" y="391272"/>
                          </a:cubicBezTo>
                          <a:cubicBezTo>
                            <a:pt x="205065" y="369763"/>
                            <a:pt x="133153" y="297671"/>
                            <a:pt x="102005" y="268997"/>
                          </a:cubicBezTo>
                          <a:cubicBezTo>
                            <a:pt x="168659" y="285237"/>
                            <a:pt x="201922" y="299901"/>
                            <a:pt x="254357" y="317283"/>
                          </a:cubicBezTo>
                          <a:cubicBezTo>
                            <a:pt x="216410" y="274893"/>
                            <a:pt x="222996" y="235693"/>
                            <a:pt x="177277" y="177277"/>
                          </a:cubicBezTo>
                          <a:cubicBezTo>
                            <a:pt x="204377" y="204910"/>
                            <a:pt x="296830" y="237548"/>
                            <a:pt x="317283" y="254357"/>
                          </a:cubicBezTo>
                          <a:cubicBezTo>
                            <a:pt x="299279" y="214765"/>
                            <a:pt x="271637" y="130662"/>
                            <a:pt x="268997" y="102005"/>
                          </a:cubicBezTo>
                          <a:cubicBezTo>
                            <a:pt x="294450" y="133623"/>
                            <a:pt x="360255" y="169154"/>
                            <a:pt x="391272" y="204918"/>
                          </a:cubicBezTo>
                          <a:cubicBezTo>
                            <a:pt x="375731" y="164766"/>
                            <a:pt x="380381" y="118410"/>
                            <a:pt x="373640" y="46073"/>
                          </a:cubicBezTo>
                          <a:cubicBezTo>
                            <a:pt x="419384" y="85995"/>
                            <a:pt x="461940" y="144984"/>
                            <a:pt x="473490" y="170862"/>
                          </a:cubicBezTo>
                          <a:cubicBezTo>
                            <a:pt x="475724" y="94791"/>
                            <a:pt x="492004" y="38200"/>
                            <a:pt x="487181" y="11627"/>
                          </a:cubicBezTo>
                          <a:cubicBezTo>
                            <a:pt x="511703" y="72422"/>
                            <a:pt x="539110" y="115755"/>
                            <a:pt x="560766" y="153504"/>
                          </a:cubicBezTo>
                          <a:cubicBezTo>
                            <a:pt x="588567" y="82570"/>
                            <a:pt x="598641" y="50708"/>
                            <a:pt x="605262" y="0"/>
                          </a:cubicBezTo>
                          <a:cubicBezTo>
                            <a:pt x="623214" y="38282"/>
                            <a:pt x="631012" y="135387"/>
                            <a:pt x="649758" y="153504"/>
                          </a:cubicBezTo>
                          <a:cubicBezTo>
                            <a:pt x="683030" y="99868"/>
                            <a:pt x="718088" y="28240"/>
                            <a:pt x="723343" y="11627"/>
                          </a:cubicBezTo>
                          <a:cubicBezTo>
                            <a:pt x="736717" y="26773"/>
                            <a:pt x="740714" y="119246"/>
                            <a:pt x="737034" y="170862"/>
                          </a:cubicBezTo>
                          <a:cubicBezTo>
                            <a:pt x="780658" y="120355"/>
                            <a:pt x="796329" y="108235"/>
                            <a:pt x="836884" y="46073"/>
                          </a:cubicBezTo>
                          <a:cubicBezTo>
                            <a:pt x="835901" y="64780"/>
                            <a:pt x="822517" y="170734"/>
                            <a:pt x="819252" y="204918"/>
                          </a:cubicBezTo>
                          <a:cubicBezTo>
                            <a:pt x="842249" y="194110"/>
                            <a:pt x="919124" y="126542"/>
                            <a:pt x="941527" y="102005"/>
                          </a:cubicBezTo>
                          <a:cubicBezTo>
                            <a:pt x="921854" y="170671"/>
                            <a:pt x="923341" y="184373"/>
                            <a:pt x="893241" y="254357"/>
                          </a:cubicBezTo>
                          <a:cubicBezTo>
                            <a:pt x="959666" y="211083"/>
                            <a:pt x="1003388" y="192733"/>
                            <a:pt x="1033247" y="177277"/>
                          </a:cubicBezTo>
                          <a:cubicBezTo>
                            <a:pt x="1009564" y="198751"/>
                            <a:pt x="967127" y="272105"/>
                            <a:pt x="956167" y="317283"/>
                          </a:cubicBezTo>
                          <a:cubicBezTo>
                            <a:pt x="995850" y="298122"/>
                            <a:pt x="1066810" y="287288"/>
                            <a:pt x="1108519" y="268997"/>
                          </a:cubicBezTo>
                          <a:cubicBezTo>
                            <a:pt x="1093803" y="289526"/>
                            <a:pt x="1046488" y="362717"/>
                            <a:pt x="1005606" y="391272"/>
                          </a:cubicBezTo>
                          <a:cubicBezTo>
                            <a:pt x="1024623" y="398133"/>
                            <a:pt x="1086038" y="378887"/>
                            <a:pt x="1164451" y="373640"/>
                          </a:cubicBezTo>
                          <a:cubicBezTo>
                            <a:pt x="1151749" y="394933"/>
                            <a:pt x="1066456" y="456040"/>
                            <a:pt x="1039662" y="473490"/>
                          </a:cubicBezTo>
                          <a:cubicBezTo>
                            <a:pt x="1100615" y="466994"/>
                            <a:pt x="1159990" y="472362"/>
                            <a:pt x="1198897" y="487181"/>
                          </a:cubicBezTo>
                          <a:cubicBezTo>
                            <a:pt x="1182893" y="496898"/>
                            <a:pt x="1098229" y="546456"/>
                            <a:pt x="1057020" y="560766"/>
                          </a:cubicBezTo>
                          <a:cubicBezTo>
                            <a:pt x="1075281" y="574515"/>
                            <a:pt x="1162256" y="583221"/>
                            <a:pt x="1210524" y="605262"/>
                          </a:cubicBezTo>
                          <a:cubicBezTo>
                            <a:pt x="1137902" y="615959"/>
                            <a:pt x="1104630" y="636692"/>
                            <a:pt x="1057020" y="649758"/>
                          </a:cubicBezTo>
                          <a:cubicBezTo>
                            <a:pt x="1102016" y="685957"/>
                            <a:pt x="1174906" y="697720"/>
                            <a:pt x="1198897" y="723343"/>
                          </a:cubicBezTo>
                          <a:cubicBezTo>
                            <a:pt x="1133215" y="721554"/>
                            <a:pt x="1114856" y="738559"/>
                            <a:pt x="1039662" y="737034"/>
                          </a:cubicBezTo>
                          <a:cubicBezTo>
                            <a:pt x="1068584" y="765305"/>
                            <a:pt x="1107379" y="790051"/>
                            <a:pt x="1164451" y="836884"/>
                          </a:cubicBezTo>
                          <a:cubicBezTo>
                            <a:pt x="1124496" y="840808"/>
                            <a:pt x="1085468" y="817916"/>
                            <a:pt x="1005606" y="819252"/>
                          </a:cubicBezTo>
                          <a:cubicBezTo>
                            <a:pt x="1016164" y="850125"/>
                            <a:pt x="1072011" y="916620"/>
                            <a:pt x="1108519" y="941527"/>
                          </a:cubicBezTo>
                          <a:cubicBezTo>
                            <a:pt x="1088367" y="949610"/>
                            <a:pt x="1006927" y="921060"/>
                            <a:pt x="956167" y="893241"/>
                          </a:cubicBezTo>
                          <a:cubicBezTo>
                            <a:pt x="992931" y="946386"/>
                            <a:pt x="1024901" y="1004854"/>
                            <a:pt x="1033247" y="1033247"/>
                          </a:cubicBezTo>
                          <a:cubicBezTo>
                            <a:pt x="973622" y="990177"/>
                            <a:pt x="933979" y="993465"/>
                            <a:pt x="893241" y="956167"/>
                          </a:cubicBezTo>
                          <a:cubicBezTo>
                            <a:pt x="900134" y="977769"/>
                            <a:pt x="933901" y="1071132"/>
                            <a:pt x="941527" y="1108519"/>
                          </a:cubicBezTo>
                          <a:cubicBezTo>
                            <a:pt x="903955" y="1079880"/>
                            <a:pt x="837155" y="1012370"/>
                            <a:pt x="819252" y="1005606"/>
                          </a:cubicBezTo>
                          <a:cubicBezTo>
                            <a:pt x="818918" y="1057717"/>
                            <a:pt x="839799" y="1138071"/>
                            <a:pt x="836884" y="1164451"/>
                          </a:cubicBezTo>
                          <a:cubicBezTo>
                            <a:pt x="797929" y="1128175"/>
                            <a:pt x="780550" y="1090582"/>
                            <a:pt x="737034" y="1039662"/>
                          </a:cubicBezTo>
                          <a:cubicBezTo>
                            <a:pt x="741655" y="1083042"/>
                            <a:pt x="723923" y="1120218"/>
                            <a:pt x="723343" y="1198897"/>
                          </a:cubicBezTo>
                          <a:cubicBezTo>
                            <a:pt x="707515" y="1138017"/>
                            <a:pt x="656564" y="1096097"/>
                            <a:pt x="649758" y="1057020"/>
                          </a:cubicBezTo>
                          <a:cubicBezTo>
                            <a:pt x="621884" y="1127619"/>
                            <a:pt x="611519" y="1166503"/>
                            <a:pt x="605262" y="1210524"/>
                          </a:cubicBezTo>
                          <a:cubicBezTo>
                            <a:pt x="575020" y="1140902"/>
                            <a:pt x="567202" y="1109410"/>
                            <a:pt x="560766" y="1057020"/>
                          </a:cubicBezTo>
                          <a:cubicBezTo>
                            <a:pt x="524943" y="1127936"/>
                            <a:pt x="510690" y="1174205"/>
                            <a:pt x="487181" y="1198897"/>
                          </a:cubicBezTo>
                          <a:cubicBezTo>
                            <a:pt x="487167" y="1131471"/>
                            <a:pt x="465259" y="1105268"/>
                            <a:pt x="473490" y="1039662"/>
                          </a:cubicBezTo>
                          <a:cubicBezTo>
                            <a:pt x="454082" y="1049862"/>
                            <a:pt x="395340" y="1130256"/>
                            <a:pt x="373640" y="1164451"/>
                          </a:cubicBezTo>
                          <a:cubicBezTo>
                            <a:pt x="392931" y="1101755"/>
                            <a:pt x="396142" y="1055608"/>
                            <a:pt x="391272" y="1005606"/>
                          </a:cubicBezTo>
                          <a:cubicBezTo>
                            <a:pt x="349096" y="1024855"/>
                            <a:pt x="338904" y="1068207"/>
                            <a:pt x="268997" y="1108519"/>
                          </a:cubicBezTo>
                          <a:cubicBezTo>
                            <a:pt x="268409" y="1085821"/>
                            <a:pt x="282516" y="1019553"/>
                            <a:pt x="317283" y="956167"/>
                          </a:cubicBezTo>
                          <a:cubicBezTo>
                            <a:pt x="255452" y="976780"/>
                            <a:pt x="227072" y="995210"/>
                            <a:pt x="177277" y="1033247"/>
                          </a:cubicBezTo>
                          <a:cubicBezTo>
                            <a:pt x="208945" y="975533"/>
                            <a:pt x="235092" y="946708"/>
                            <a:pt x="254357" y="893241"/>
                          </a:cubicBezTo>
                          <a:cubicBezTo>
                            <a:pt x="204857" y="901198"/>
                            <a:pt x="141732" y="922938"/>
                            <a:pt x="102005" y="941527"/>
                          </a:cubicBezTo>
                          <a:cubicBezTo>
                            <a:pt x="129657" y="910199"/>
                            <a:pt x="180180" y="869997"/>
                            <a:pt x="204918" y="819252"/>
                          </a:cubicBezTo>
                          <a:cubicBezTo>
                            <a:pt x="137315" y="819876"/>
                            <a:pt x="68583" y="833411"/>
                            <a:pt x="46073" y="836884"/>
                          </a:cubicBezTo>
                          <a:cubicBezTo>
                            <a:pt x="60810" y="819899"/>
                            <a:pt x="140014" y="746694"/>
                            <a:pt x="170862" y="737034"/>
                          </a:cubicBezTo>
                          <a:cubicBezTo>
                            <a:pt x="136989" y="744708"/>
                            <a:pt x="48280" y="734103"/>
                            <a:pt x="11627" y="723343"/>
                          </a:cubicBezTo>
                          <a:cubicBezTo>
                            <a:pt x="32723" y="703809"/>
                            <a:pt x="129563" y="646004"/>
                            <a:pt x="153504" y="649758"/>
                          </a:cubicBezTo>
                          <a:cubicBezTo>
                            <a:pt x="125280" y="654860"/>
                            <a:pt x="76662" y="614643"/>
                            <a:pt x="0" y="605262"/>
                          </a:cubicBezTo>
                          <a:close/>
                        </a:path>
                        <a:path w="1210524" h="1210524" stroke="0" extrusionOk="0">
                          <a:moveTo>
                            <a:pt x="0" y="605262"/>
                          </a:moveTo>
                          <a:cubicBezTo>
                            <a:pt x="41278" y="596383"/>
                            <a:pt x="114261" y="581816"/>
                            <a:pt x="153504" y="560766"/>
                          </a:cubicBezTo>
                          <a:cubicBezTo>
                            <a:pt x="136500" y="554416"/>
                            <a:pt x="50334" y="494026"/>
                            <a:pt x="11627" y="487181"/>
                          </a:cubicBezTo>
                          <a:cubicBezTo>
                            <a:pt x="66750" y="493176"/>
                            <a:pt x="114211" y="491955"/>
                            <a:pt x="170862" y="473490"/>
                          </a:cubicBezTo>
                          <a:cubicBezTo>
                            <a:pt x="134528" y="440993"/>
                            <a:pt x="99527" y="415678"/>
                            <a:pt x="46073" y="373640"/>
                          </a:cubicBezTo>
                          <a:cubicBezTo>
                            <a:pt x="91172" y="388587"/>
                            <a:pt x="134830" y="378622"/>
                            <a:pt x="204918" y="391272"/>
                          </a:cubicBezTo>
                          <a:cubicBezTo>
                            <a:pt x="155877" y="339202"/>
                            <a:pt x="104545" y="287864"/>
                            <a:pt x="102005" y="268997"/>
                          </a:cubicBezTo>
                          <a:cubicBezTo>
                            <a:pt x="120297" y="284899"/>
                            <a:pt x="180519" y="305913"/>
                            <a:pt x="254357" y="317283"/>
                          </a:cubicBezTo>
                          <a:cubicBezTo>
                            <a:pt x="228137" y="277744"/>
                            <a:pt x="196647" y="203071"/>
                            <a:pt x="177277" y="177277"/>
                          </a:cubicBezTo>
                          <a:cubicBezTo>
                            <a:pt x="239480" y="223813"/>
                            <a:pt x="258532" y="228975"/>
                            <a:pt x="317283" y="254357"/>
                          </a:cubicBezTo>
                          <a:cubicBezTo>
                            <a:pt x="290252" y="196881"/>
                            <a:pt x="281068" y="156315"/>
                            <a:pt x="268997" y="102005"/>
                          </a:cubicBezTo>
                          <a:cubicBezTo>
                            <a:pt x="288249" y="115279"/>
                            <a:pt x="372335" y="179009"/>
                            <a:pt x="391272" y="204918"/>
                          </a:cubicBezTo>
                          <a:cubicBezTo>
                            <a:pt x="380284" y="169488"/>
                            <a:pt x="390887" y="73203"/>
                            <a:pt x="373640" y="46073"/>
                          </a:cubicBezTo>
                          <a:cubicBezTo>
                            <a:pt x="383951" y="74521"/>
                            <a:pt x="436117" y="114443"/>
                            <a:pt x="473490" y="170862"/>
                          </a:cubicBezTo>
                          <a:cubicBezTo>
                            <a:pt x="465495" y="152986"/>
                            <a:pt x="470587" y="72636"/>
                            <a:pt x="487181" y="11627"/>
                          </a:cubicBezTo>
                          <a:cubicBezTo>
                            <a:pt x="512284" y="76439"/>
                            <a:pt x="542765" y="115149"/>
                            <a:pt x="560766" y="153504"/>
                          </a:cubicBezTo>
                          <a:cubicBezTo>
                            <a:pt x="574027" y="116741"/>
                            <a:pt x="590461" y="44606"/>
                            <a:pt x="605262" y="0"/>
                          </a:cubicBezTo>
                          <a:cubicBezTo>
                            <a:pt x="611702" y="41993"/>
                            <a:pt x="637270" y="101879"/>
                            <a:pt x="649758" y="153504"/>
                          </a:cubicBezTo>
                          <a:cubicBezTo>
                            <a:pt x="680277" y="92108"/>
                            <a:pt x="723344" y="36347"/>
                            <a:pt x="723343" y="11627"/>
                          </a:cubicBezTo>
                          <a:cubicBezTo>
                            <a:pt x="719356" y="69013"/>
                            <a:pt x="729700" y="94242"/>
                            <a:pt x="737034" y="170862"/>
                          </a:cubicBezTo>
                          <a:cubicBezTo>
                            <a:pt x="778758" y="105135"/>
                            <a:pt x="795025" y="79315"/>
                            <a:pt x="836884" y="46073"/>
                          </a:cubicBezTo>
                          <a:cubicBezTo>
                            <a:pt x="815442" y="109874"/>
                            <a:pt x="834697" y="144842"/>
                            <a:pt x="819252" y="204918"/>
                          </a:cubicBezTo>
                          <a:cubicBezTo>
                            <a:pt x="867441" y="165238"/>
                            <a:pt x="920660" y="132872"/>
                            <a:pt x="941527" y="102005"/>
                          </a:cubicBezTo>
                          <a:cubicBezTo>
                            <a:pt x="931202" y="127519"/>
                            <a:pt x="893334" y="234856"/>
                            <a:pt x="893241" y="254357"/>
                          </a:cubicBezTo>
                          <a:cubicBezTo>
                            <a:pt x="954459" y="235515"/>
                            <a:pt x="1003543" y="186321"/>
                            <a:pt x="1033247" y="177277"/>
                          </a:cubicBezTo>
                          <a:cubicBezTo>
                            <a:pt x="994614" y="237393"/>
                            <a:pt x="994285" y="261642"/>
                            <a:pt x="956167" y="317283"/>
                          </a:cubicBezTo>
                          <a:cubicBezTo>
                            <a:pt x="1029451" y="304918"/>
                            <a:pt x="1060611" y="272279"/>
                            <a:pt x="1108519" y="268997"/>
                          </a:cubicBezTo>
                          <a:cubicBezTo>
                            <a:pt x="1068665" y="302740"/>
                            <a:pt x="1022817" y="363937"/>
                            <a:pt x="1005606" y="391272"/>
                          </a:cubicBezTo>
                          <a:cubicBezTo>
                            <a:pt x="1041431" y="380026"/>
                            <a:pt x="1134697" y="378268"/>
                            <a:pt x="1164451" y="373640"/>
                          </a:cubicBezTo>
                          <a:cubicBezTo>
                            <a:pt x="1124374" y="398377"/>
                            <a:pt x="1093532" y="442291"/>
                            <a:pt x="1039662" y="473490"/>
                          </a:cubicBezTo>
                          <a:cubicBezTo>
                            <a:pt x="1081203" y="471540"/>
                            <a:pt x="1141925" y="471343"/>
                            <a:pt x="1198897" y="487181"/>
                          </a:cubicBezTo>
                          <a:cubicBezTo>
                            <a:pt x="1134256" y="520617"/>
                            <a:pt x="1097285" y="532348"/>
                            <a:pt x="1057020" y="560766"/>
                          </a:cubicBezTo>
                          <a:cubicBezTo>
                            <a:pt x="1130175" y="591549"/>
                            <a:pt x="1184199" y="585422"/>
                            <a:pt x="1210524" y="605262"/>
                          </a:cubicBezTo>
                          <a:cubicBezTo>
                            <a:pt x="1183832" y="607255"/>
                            <a:pt x="1088734" y="645692"/>
                            <a:pt x="1057020" y="649758"/>
                          </a:cubicBezTo>
                          <a:cubicBezTo>
                            <a:pt x="1107025" y="664065"/>
                            <a:pt x="1159739" y="689940"/>
                            <a:pt x="1198897" y="723343"/>
                          </a:cubicBezTo>
                          <a:cubicBezTo>
                            <a:pt x="1175886" y="721314"/>
                            <a:pt x="1081529" y="729509"/>
                            <a:pt x="1039662" y="737034"/>
                          </a:cubicBezTo>
                          <a:cubicBezTo>
                            <a:pt x="1061138" y="752836"/>
                            <a:pt x="1102553" y="798921"/>
                            <a:pt x="1164451" y="836884"/>
                          </a:cubicBezTo>
                          <a:cubicBezTo>
                            <a:pt x="1095784" y="830258"/>
                            <a:pt x="1083083" y="822856"/>
                            <a:pt x="1005606" y="819252"/>
                          </a:cubicBezTo>
                          <a:cubicBezTo>
                            <a:pt x="1054759" y="870537"/>
                            <a:pt x="1073918" y="901320"/>
                            <a:pt x="1108519" y="941527"/>
                          </a:cubicBezTo>
                          <a:cubicBezTo>
                            <a:pt x="1059801" y="935265"/>
                            <a:pt x="1032644" y="905190"/>
                            <a:pt x="956167" y="893241"/>
                          </a:cubicBezTo>
                          <a:cubicBezTo>
                            <a:pt x="987057" y="934641"/>
                            <a:pt x="1007677" y="979398"/>
                            <a:pt x="1033247" y="1033247"/>
                          </a:cubicBezTo>
                          <a:cubicBezTo>
                            <a:pt x="1007477" y="1016683"/>
                            <a:pt x="953276" y="1005480"/>
                            <a:pt x="893241" y="956167"/>
                          </a:cubicBezTo>
                          <a:cubicBezTo>
                            <a:pt x="915929" y="1020580"/>
                            <a:pt x="929271" y="1062508"/>
                            <a:pt x="941527" y="1108519"/>
                          </a:cubicBezTo>
                          <a:cubicBezTo>
                            <a:pt x="908201" y="1097753"/>
                            <a:pt x="852550" y="1016051"/>
                            <a:pt x="819252" y="1005606"/>
                          </a:cubicBezTo>
                          <a:cubicBezTo>
                            <a:pt x="829842" y="1035510"/>
                            <a:pt x="828284" y="1138773"/>
                            <a:pt x="836884" y="1164451"/>
                          </a:cubicBezTo>
                          <a:cubicBezTo>
                            <a:pt x="800006" y="1116062"/>
                            <a:pt x="791785" y="1085579"/>
                            <a:pt x="737034" y="1039662"/>
                          </a:cubicBezTo>
                          <a:cubicBezTo>
                            <a:pt x="728412" y="1109201"/>
                            <a:pt x="719826" y="1136477"/>
                            <a:pt x="723343" y="1198897"/>
                          </a:cubicBezTo>
                          <a:cubicBezTo>
                            <a:pt x="702379" y="1164151"/>
                            <a:pt x="661946" y="1111733"/>
                            <a:pt x="649758" y="1057020"/>
                          </a:cubicBezTo>
                          <a:cubicBezTo>
                            <a:pt x="640433" y="1104724"/>
                            <a:pt x="599822" y="1184694"/>
                            <a:pt x="605262" y="1210524"/>
                          </a:cubicBezTo>
                          <a:cubicBezTo>
                            <a:pt x="609037" y="1181224"/>
                            <a:pt x="566438" y="1084707"/>
                            <a:pt x="560766" y="1057020"/>
                          </a:cubicBezTo>
                          <a:cubicBezTo>
                            <a:pt x="552454" y="1095413"/>
                            <a:pt x="508586" y="1174751"/>
                            <a:pt x="487181" y="1198897"/>
                          </a:cubicBezTo>
                          <a:cubicBezTo>
                            <a:pt x="498857" y="1173063"/>
                            <a:pt x="469425" y="1094537"/>
                            <a:pt x="473490" y="1039662"/>
                          </a:cubicBezTo>
                          <a:cubicBezTo>
                            <a:pt x="432853" y="1091829"/>
                            <a:pt x="420628" y="1117248"/>
                            <a:pt x="373640" y="1164451"/>
                          </a:cubicBezTo>
                          <a:cubicBezTo>
                            <a:pt x="388590" y="1122767"/>
                            <a:pt x="389613" y="1047007"/>
                            <a:pt x="391272" y="1005606"/>
                          </a:cubicBezTo>
                          <a:cubicBezTo>
                            <a:pt x="358467" y="1047663"/>
                            <a:pt x="291123" y="1101014"/>
                            <a:pt x="268997" y="1108519"/>
                          </a:cubicBezTo>
                          <a:cubicBezTo>
                            <a:pt x="294506" y="1070882"/>
                            <a:pt x="300522" y="986689"/>
                            <a:pt x="317283" y="956167"/>
                          </a:cubicBezTo>
                          <a:cubicBezTo>
                            <a:pt x="268770" y="973766"/>
                            <a:pt x="226236" y="1014694"/>
                            <a:pt x="177277" y="1033247"/>
                          </a:cubicBezTo>
                          <a:cubicBezTo>
                            <a:pt x="218461" y="967823"/>
                            <a:pt x="239906" y="923975"/>
                            <a:pt x="254357" y="893241"/>
                          </a:cubicBezTo>
                          <a:cubicBezTo>
                            <a:pt x="240292" y="907024"/>
                            <a:pt x="128036" y="929210"/>
                            <a:pt x="102005" y="941527"/>
                          </a:cubicBezTo>
                          <a:cubicBezTo>
                            <a:pt x="130744" y="893760"/>
                            <a:pt x="167808" y="851396"/>
                            <a:pt x="204918" y="819252"/>
                          </a:cubicBezTo>
                          <a:cubicBezTo>
                            <a:pt x="153133" y="830220"/>
                            <a:pt x="119029" y="832371"/>
                            <a:pt x="46073" y="836884"/>
                          </a:cubicBezTo>
                          <a:cubicBezTo>
                            <a:pt x="79243" y="796714"/>
                            <a:pt x="133924" y="748412"/>
                            <a:pt x="170862" y="737034"/>
                          </a:cubicBezTo>
                          <a:cubicBezTo>
                            <a:pt x="143847" y="736282"/>
                            <a:pt x="44647" y="731925"/>
                            <a:pt x="11627" y="723343"/>
                          </a:cubicBezTo>
                          <a:cubicBezTo>
                            <a:pt x="55199" y="713481"/>
                            <a:pt x="141194" y="663205"/>
                            <a:pt x="153504" y="649758"/>
                          </a:cubicBezTo>
                          <a:cubicBezTo>
                            <a:pt x="131804" y="639441"/>
                            <a:pt x="49118" y="612487"/>
                            <a:pt x="0" y="60526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800" b="1">
                  <a:solidFill>
                    <a:schemeClr val="tx1"/>
                  </a:solidFill>
                </a:rPr>
                <a:t>#10</a:t>
              </a:r>
            </a:p>
          </p:txBody>
        </p:sp>
      </p:grpSp>
      <p:grpSp>
        <p:nvGrpSpPr>
          <p:cNvPr id="71" name="Group 70">
            <a:extLst>
              <a:ext uri="{FF2B5EF4-FFF2-40B4-BE49-F238E27FC236}">
                <a16:creationId xmlns:a16="http://schemas.microsoft.com/office/drawing/2014/main" id="{6EC9D84B-5553-8F46-8AB3-36647F155FEB}"/>
              </a:ext>
            </a:extLst>
          </p:cNvPr>
          <p:cNvGrpSpPr/>
          <p:nvPr/>
        </p:nvGrpSpPr>
        <p:grpSpPr>
          <a:xfrm>
            <a:off x="9411340" y="3722920"/>
            <a:ext cx="2210228" cy="2292327"/>
            <a:chOff x="9411340" y="3722920"/>
            <a:chExt cx="2210228" cy="2292327"/>
          </a:xfrm>
        </p:grpSpPr>
        <p:pic>
          <p:nvPicPr>
            <p:cNvPr id="46" name="Graphic 45" descr="Trophy with solid fill">
              <a:extLst>
                <a:ext uri="{FF2B5EF4-FFF2-40B4-BE49-F238E27FC236}">
                  <a16:creationId xmlns:a16="http://schemas.microsoft.com/office/drawing/2014/main" id="{4D0D3FD0-F0F0-F60E-32F6-496F2A94D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3494" y="3798969"/>
              <a:ext cx="1393329" cy="1393329"/>
            </a:xfrm>
            <a:prstGeom prst="rect">
              <a:avLst/>
            </a:prstGeom>
          </p:spPr>
        </p:pic>
        <p:sp>
          <p:nvSpPr>
            <p:cNvPr id="44" name="TextBox 43">
              <a:extLst>
                <a:ext uri="{FF2B5EF4-FFF2-40B4-BE49-F238E27FC236}">
                  <a16:creationId xmlns:a16="http://schemas.microsoft.com/office/drawing/2014/main" id="{9FCA4C65-3B93-3DE3-1F15-651B2D43D02A}"/>
                </a:ext>
              </a:extLst>
            </p:cNvPr>
            <p:cNvSpPr txBox="1"/>
            <p:nvPr/>
          </p:nvSpPr>
          <p:spPr>
            <a:xfrm>
              <a:off x="9411340" y="5184250"/>
              <a:ext cx="2210228" cy="830997"/>
            </a:xfrm>
            <a:prstGeom prst="rect">
              <a:avLst/>
            </a:prstGeom>
            <a:noFill/>
          </p:spPr>
          <p:txBody>
            <a:bodyPr wrap="square" lIns="0" tIns="0" rIns="0" bIns="0" rtlCol="0">
              <a:spAutoFit/>
            </a:bodyPr>
            <a:lstStyle/>
            <a:p>
              <a:pPr algn="ctr"/>
              <a:r>
                <a:rPr lang="en-US"/>
                <a:t>Single platform for validation, logbooks, cleaning and CPV</a:t>
              </a:r>
            </a:p>
          </p:txBody>
        </p:sp>
        <p:sp>
          <p:nvSpPr>
            <p:cNvPr id="49" name="Oval 48">
              <a:extLst>
                <a:ext uri="{FF2B5EF4-FFF2-40B4-BE49-F238E27FC236}">
                  <a16:creationId xmlns:a16="http://schemas.microsoft.com/office/drawing/2014/main" id="{FEDBC3B4-AE84-90CF-5D33-C8C2C3EFDA10}"/>
                </a:ext>
              </a:extLst>
            </p:cNvPr>
            <p:cNvSpPr/>
            <p:nvPr/>
          </p:nvSpPr>
          <p:spPr>
            <a:xfrm>
              <a:off x="10034540" y="3722920"/>
              <a:ext cx="1016950" cy="10169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#1</a:t>
              </a:r>
            </a:p>
          </p:txBody>
        </p:sp>
      </p:grpSp>
    </p:spTree>
    <p:extLst>
      <p:ext uri="{BB962C8B-B14F-4D97-AF65-F5344CB8AC3E}">
        <p14:creationId xmlns:p14="http://schemas.microsoft.com/office/powerpoint/2010/main" val="37143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3501B-E3DA-D514-0DE2-63CD1C635DB0}"/>
              </a:ext>
            </a:extLst>
          </p:cNvPr>
          <p:cNvSpPr>
            <a:spLocks noGrp="1"/>
          </p:cNvSpPr>
          <p:nvPr>
            <p:ph type="ctrTitle"/>
          </p:nvPr>
        </p:nvSpPr>
        <p:spPr/>
        <p:txBody>
          <a:bodyPr/>
          <a:lstStyle/>
          <a:p>
            <a:r>
              <a:rPr lang="en-US"/>
              <a:t>About </a:t>
            </a:r>
            <a:r>
              <a:rPr lang="en-US" err="1"/>
              <a:t>ValGenesis</a:t>
            </a:r>
            <a:endParaRPr lang="en-US"/>
          </a:p>
        </p:txBody>
      </p:sp>
      <p:sp>
        <p:nvSpPr>
          <p:cNvPr id="4" name="Text Placeholder 3">
            <a:extLst>
              <a:ext uri="{FF2B5EF4-FFF2-40B4-BE49-F238E27FC236}">
                <a16:creationId xmlns:a16="http://schemas.microsoft.com/office/drawing/2014/main" id="{C6019F28-FC6D-ED15-C15C-D47CB54A359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8316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F5BF6-E56D-58BA-2A5F-485D560EAF67}"/>
              </a:ext>
            </a:extLst>
          </p:cNvPr>
          <p:cNvSpPr>
            <a:spLocks noGrp="1"/>
          </p:cNvSpPr>
          <p:nvPr>
            <p:ph type="ctrTitle"/>
          </p:nvPr>
        </p:nvSpPr>
        <p:spPr/>
        <p:txBody>
          <a:bodyPr/>
          <a:lstStyle/>
          <a:p>
            <a:r>
              <a:rPr lang="en-US" dirty="0"/>
              <a:t>Demo</a:t>
            </a:r>
          </a:p>
        </p:txBody>
      </p:sp>
      <p:sp>
        <p:nvSpPr>
          <p:cNvPr id="4" name="Text Placeholder 3">
            <a:extLst>
              <a:ext uri="{FF2B5EF4-FFF2-40B4-BE49-F238E27FC236}">
                <a16:creationId xmlns:a16="http://schemas.microsoft.com/office/drawing/2014/main" id="{C4206F91-1C0B-DC40-125C-97005579D8F8}"/>
              </a:ext>
            </a:extLst>
          </p:cNvPr>
          <p:cNvSpPr>
            <a:spLocks noGrp="1"/>
          </p:cNvSpPr>
          <p:nvPr>
            <p:ph type="body" idx="1"/>
          </p:nvPr>
        </p:nvSpPr>
        <p:spPr/>
        <p:txBody>
          <a:bodyPr/>
          <a:lstStyle/>
          <a:p>
            <a:r>
              <a:rPr lang="en-US" dirty="0"/>
              <a:t>With &lt;SME name here&gt; / Your SET Expert</a:t>
            </a:r>
          </a:p>
        </p:txBody>
      </p:sp>
    </p:spTree>
    <p:extLst>
      <p:ext uri="{BB962C8B-B14F-4D97-AF65-F5344CB8AC3E}">
        <p14:creationId xmlns:p14="http://schemas.microsoft.com/office/powerpoint/2010/main" val="122063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a:extLst>
              <a:ext uri="{FF2B5EF4-FFF2-40B4-BE49-F238E27FC236}">
                <a16:creationId xmlns:a16="http://schemas.microsoft.com/office/drawing/2014/main" id="{1BA7D034-76C5-FDAA-9EE7-2BF1F0BA44CC}"/>
              </a:ext>
            </a:extLst>
          </p:cNvPr>
          <p:cNvSpPr>
            <a:spLocks noGrp="1"/>
          </p:cNvSpPr>
          <p:nvPr>
            <p:ph type="subTitle" idx="10"/>
          </p:nvPr>
        </p:nvSpPr>
        <p:spPr/>
        <p:txBody>
          <a:bodyPr/>
          <a:lstStyle/>
          <a:p>
            <a:r>
              <a:rPr lang="en-US"/>
              <a:t>Presenter Name</a:t>
            </a:r>
          </a:p>
          <a:p>
            <a:r>
              <a:rPr lang="en-US"/>
              <a:t>Title</a:t>
            </a:r>
          </a:p>
          <a:p>
            <a:endParaRPr lang="en-US"/>
          </a:p>
          <a:p>
            <a:r>
              <a:rPr lang="en-US"/>
              <a:t>contact info</a:t>
            </a:r>
            <a:endParaRPr lang="en-GB"/>
          </a:p>
        </p:txBody>
      </p:sp>
      <p:sp>
        <p:nvSpPr>
          <p:cNvPr id="6" name="Título 5">
            <a:extLst>
              <a:ext uri="{FF2B5EF4-FFF2-40B4-BE49-F238E27FC236}">
                <a16:creationId xmlns:a16="http://schemas.microsoft.com/office/drawing/2014/main" id="{BC92F9AF-F3DB-1233-42EB-730424D75114}"/>
              </a:ext>
            </a:extLst>
          </p:cNvPr>
          <p:cNvSpPr>
            <a:spLocks noGrp="1"/>
          </p:cNvSpPr>
          <p:nvPr>
            <p:ph type="title"/>
          </p:nvPr>
        </p:nvSpPr>
        <p:spPr/>
        <p:txBody>
          <a:bodyPr/>
          <a:lstStyle/>
          <a:p>
            <a:r>
              <a:rPr lang="pt-PT" dirty="0"/>
              <a:t>Thank you!</a:t>
            </a:r>
            <a:endParaRPr lang="en-GB" dirty="0"/>
          </a:p>
        </p:txBody>
      </p:sp>
    </p:spTree>
    <p:extLst>
      <p:ext uri="{BB962C8B-B14F-4D97-AF65-F5344CB8AC3E}">
        <p14:creationId xmlns:p14="http://schemas.microsoft.com/office/powerpoint/2010/main" val="2144363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C9B331-1542-1756-F664-2A53B24C23B7}"/>
              </a:ext>
            </a:extLst>
          </p:cNvPr>
          <p:cNvSpPr>
            <a:spLocks noGrp="1"/>
          </p:cNvSpPr>
          <p:nvPr>
            <p:ph sz="half" idx="10"/>
          </p:nvPr>
        </p:nvSpPr>
        <p:spPr/>
        <p:txBody>
          <a:bodyPr vert="horz" lIns="91440" tIns="45720" rIns="91440" bIns="45720" rtlCol="0" anchor="t">
            <a:normAutofit fontScale="92500" lnSpcReduction="20000"/>
          </a:bodyPr>
          <a:lstStyle/>
          <a:p>
            <a:r>
              <a:rPr lang="en-US"/>
              <a:t>Risk models are unlimited:</a:t>
            </a:r>
            <a:br>
              <a:rPr lang="en-US">
                <a:cs typeface="Arial"/>
              </a:rPr>
            </a:br>
            <a:r>
              <a:rPr lang="en-US">
                <a:cs typeface="Arial"/>
              </a:rPr>
              <a:t>FMEA, RPN, Custom with multiple factors and derivatives</a:t>
            </a:r>
          </a:p>
          <a:p>
            <a:r>
              <a:rPr lang="en-US">
                <a:cs typeface="Arial"/>
              </a:rPr>
              <a:t>Risk is reported in the RTM at the Requirement and Test Step level</a:t>
            </a:r>
          </a:p>
          <a:p>
            <a:r>
              <a:rPr lang="en-US">
                <a:cs typeface="Arial"/>
              </a:rPr>
              <a:t>Risk outcomes can drive unlimited Frameworks which establish required and optional deliverables</a:t>
            </a:r>
            <a:endParaRPr lang="en-US"/>
          </a:p>
          <a:p>
            <a:r>
              <a:rPr lang="en-US">
                <a:cs typeface="Arial"/>
              </a:rPr>
              <a:t>Protocols and requirements can be automatically generated, powered by decision tree logic</a:t>
            </a:r>
            <a:endParaRPr lang="en-US"/>
          </a:p>
          <a:p>
            <a:r>
              <a:rPr lang="en-US"/>
              <a:t>Content types are unlimited:</a:t>
            </a:r>
            <a:br>
              <a:rPr lang="en-US">
                <a:cs typeface="Arial"/>
              </a:rPr>
            </a:br>
            <a:r>
              <a:rPr lang="en-US"/>
              <a:t>URS, FRS, DS, SRS, SAT, UAT, IQ, OQ, PQ, IOPQ, VP, VSR, MVP, etc. </a:t>
            </a:r>
            <a:endParaRPr lang="en-US">
              <a:cs typeface="Arial"/>
            </a:endParaRPr>
          </a:p>
          <a:p>
            <a:r>
              <a:rPr lang="en-US"/>
              <a:t>Test methodologies are unlimited: </a:t>
            </a:r>
            <a:br>
              <a:rPr lang="en-US"/>
            </a:br>
            <a:r>
              <a:rPr lang="en-US"/>
              <a:t>positive, negative, boundary, security, black/grey/white box, performance, ad hoc, unscripted, exploratory</a:t>
            </a:r>
            <a:endParaRPr lang="en-US">
              <a:cs typeface="Arial"/>
            </a:endParaRPr>
          </a:p>
          <a:p>
            <a:r>
              <a:rPr lang="en-US">
                <a:cs typeface="Arial"/>
              </a:rPr>
              <a:t>Unlimited Sites</a:t>
            </a:r>
            <a:endParaRPr lang="en-US"/>
          </a:p>
          <a:p>
            <a:r>
              <a:rPr lang="en-US"/>
              <a:t>VLMS was CSA ready before CSA guidance was released</a:t>
            </a:r>
          </a:p>
          <a:p>
            <a:r>
              <a:rPr lang="en-US"/>
              <a:t>VLMS was GAMP 5 E2 ready before release</a:t>
            </a:r>
            <a:endParaRPr lang="en-US">
              <a:cs typeface="Arial" panose="020B0604020202020204"/>
            </a:endParaRPr>
          </a:p>
          <a:p>
            <a:r>
              <a:rPr lang="en-US">
                <a:cs typeface="Arial" panose="020B0604020202020204"/>
              </a:rPr>
              <a:t>Hyperlinks will take you to requirement details</a:t>
            </a:r>
          </a:p>
          <a:p>
            <a:endParaRPr lang="en-US">
              <a:cs typeface="Arial" panose="020B0604020202020204"/>
            </a:endParaRPr>
          </a:p>
        </p:txBody>
      </p:sp>
      <p:sp>
        <p:nvSpPr>
          <p:cNvPr id="3" name="Title 2">
            <a:extLst>
              <a:ext uri="{FF2B5EF4-FFF2-40B4-BE49-F238E27FC236}">
                <a16:creationId xmlns:a16="http://schemas.microsoft.com/office/drawing/2014/main" id="{DB564FC4-55F3-81A4-2C6E-09DA7B193D9A}"/>
              </a:ext>
            </a:extLst>
          </p:cNvPr>
          <p:cNvSpPr>
            <a:spLocks noGrp="1"/>
          </p:cNvSpPr>
          <p:nvPr>
            <p:ph type="title"/>
          </p:nvPr>
        </p:nvSpPr>
        <p:spPr>
          <a:xfrm>
            <a:off x="731520" y="457200"/>
            <a:ext cx="10698480" cy="332399"/>
          </a:xfrm>
        </p:spPr>
        <p:txBody>
          <a:bodyPr/>
          <a:lstStyle/>
          <a:p>
            <a:r>
              <a:rPr lang="en-US"/>
              <a:t>Interesting facts about the ValGenesis VLMS</a:t>
            </a:r>
            <a:endParaRPr lang="en-US">
              <a:ea typeface="+mj-lt"/>
              <a:cs typeface="+mj-lt"/>
            </a:endParaRPr>
          </a:p>
        </p:txBody>
      </p:sp>
    </p:spTree>
    <p:extLst>
      <p:ext uri="{BB962C8B-B14F-4D97-AF65-F5344CB8AC3E}">
        <p14:creationId xmlns:p14="http://schemas.microsoft.com/office/powerpoint/2010/main" val="3264316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D5D11-A71D-FA69-48DE-B1F1800C91A9}"/>
              </a:ext>
            </a:extLst>
          </p:cNvPr>
          <p:cNvSpPr>
            <a:spLocks noGrp="1"/>
          </p:cNvSpPr>
          <p:nvPr>
            <p:ph sz="half" idx="11"/>
          </p:nvPr>
        </p:nvSpPr>
        <p:spPr>
          <a:xfrm>
            <a:off x="6248812" y="1371600"/>
            <a:ext cx="5472952" cy="4866808"/>
          </a:xfrm>
        </p:spPr>
        <p:txBody>
          <a:bodyPr vert="horz" lIns="91440" tIns="45720" rIns="91440" bIns="45720" rtlCol="0" anchor="t">
            <a:normAutofit fontScale="92500" lnSpcReduction="20000"/>
          </a:bodyPr>
          <a:lstStyle/>
          <a:p>
            <a:r>
              <a:rPr lang="en-US"/>
              <a:t>My hand and wrist isn't sore from writing</a:t>
            </a:r>
          </a:p>
          <a:p>
            <a:r>
              <a:rPr lang="en-US"/>
              <a:t>Electronic execution is a game-changer</a:t>
            </a:r>
            <a:endParaRPr lang="en-US">
              <a:cs typeface="Arial"/>
            </a:endParaRPr>
          </a:p>
          <a:p>
            <a:r>
              <a:rPr lang="en-US"/>
              <a:t>Documents will always route to the right person or group</a:t>
            </a:r>
            <a:endParaRPr lang="en-US">
              <a:cs typeface="Arial"/>
            </a:endParaRPr>
          </a:p>
          <a:p>
            <a:r>
              <a:rPr lang="en-US"/>
              <a:t>My entire validation package is at my fingertips</a:t>
            </a:r>
            <a:endParaRPr lang="en-US">
              <a:cs typeface="Arial"/>
            </a:endParaRPr>
          </a:p>
          <a:p>
            <a:r>
              <a:rPr lang="en-US"/>
              <a:t>Defending my validation has never been easier</a:t>
            </a:r>
            <a:endParaRPr lang="en-US">
              <a:cs typeface="Arial"/>
            </a:endParaRPr>
          </a:p>
          <a:p>
            <a:r>
              <a:rPr lang="en-US">
                <a:cs typeface="Arial"/>
              </a:rPr>
              <a:t>I don't have to jump to different systems to handle deviations or manage my documents</a:t>
            </a:r>
          </a:p>
          <a:p>
            <a:r>
              <a:rPr lang="en-US">
                <a:cs typeface="Arial"/>
              </a:rPr>
              <a:t>Keyword searches help me find things throughout history</a:t>
            </a:r>
          </a:p>
          <a:p>
            <a:r>
              <a:rPr lang="en-US">
                <a:cs typeface="Arial"/>
              </a:rPr>
              <a:t>I won't ever miss a required deliverable</a:t>
            </a:r>
          </a:p>
          <a:p>
            <a:r>
              <a:rPr lang="en-US">
                <a:cs typeface="Arial"/>
              </a:rPr>
              <a:t>I can reuse deliverables</a:t>
            </a:r>
          </a:p>
          <a:p>
            <a:r>
              <a:rPr lang="en-US">
                <a:cs typeface="Arial"/>
              </a:rPr>
              <a:t>I can automatically generate protocol content</a:t>
            </a:r>
          </a:p>
          <a:p>
            <a:r>
              <a:rPr lang="en-US">
                <a:cs typeface="Arial"/>
              </a:rPr>
              <a:t>I can have my colleagues help me no matter where they are in the world</a:t>
            </a:r>
          </a:p>
        </p:txBody>
      </p:sp>
      <p:sp>
        <p:nvSpPr>
          <p:cNvPr id="2" name="Title 1">
            <a:extLst>
              <a:ext uri="{FF2B5EF4-FFF2-40B4-BE49-F238E27FC236}">
                <a16:creationId xmlns:a16="http://schemas.microsoft.com/office/drawing/2014/main" id="{3B7F5AD6-6920-0C3E-B5FC-1E06A18826B4}"/>
              </a:ext>
            </a:extLst>
          </p:cNvPr>
          <p:cNvSpPr>
            <a:spLocks noGrp="1"/>
          </p:cNvSpPr>
          <p:nvPr>
            <p:ph type="title"/>
          </p:nvPr>
        </p:nvSpPr>
        <p:spPr>
          <a:xfrm>
            <a:off x="731520" y="457200"/>
            <a:ext cx="10702389" cy="332399"/>
          </a:xfrm>
        </p:spPr>
        <p:txBody>
          <a:bodyPr/>
          <a:lstStyle/>
          <a:p>
            <a:r>
              <a:rPr lang="en-US"/>
              <a:t>How is validation transformed for people?</a:t>
            </a:r>
          </a:p>
        </p:txBody>
      </p:sp>
      <p:sp>
        <p:nvSpPr>
          <p:cNvPr id="3" name="Content Placeholder 2">
            <a:extLst>
              <a:ext uri="{FF2B5EF4-FFF2-40B4-BE49-F238E27FC236}">
                <a16:creationId xmlns:a16="http://schemas.microsoft.com/office/drawing/2014/main" id="{1A4F61B9-5A85-334D-A05B-3D8B3A90080A}"/>
              </a:ext>
            </a:extLst>
          </p:cNvPr>
          <p:cNvSpPr>
            <a:spLocks noGrp="1"/>
          </p:cNvSpPr>
          <p:nvPr>
            <p:ph sz="half" idx="1"/>
          </p:nvPr>
        </p:nvSpPr>
        <p:spPr>
          <a:xfrm>
            <a:off x="731520" y="1371600"/>
            <a:ext cx="5192805" cy="4497014"/>
          </a:xfrm>
        </p:spPr>
        <p:txBody>
          <a:bodyPr vert="horz" lIns="91440" tIns="45720" rIns="91440" bIns="45720" rtlCol="0" anchor="t">
            <a:noAutofit/>
          </a:bodyPr>
          <a:lstStyle/>
          <a:p>
            <a:r>
              <a:rPr lang="en-US" sz="1700"/>
              <a:t>I don't have to worry about handwriting</a:t>
            </a:r>
            <a:endParaRPr lang="en-US" sz="1700">
              <a:cs typeface="Arial"/>
            </a:endParaRPr>
          </a:p>
          <a:p>
            <a:r>
              <a:rPr lang="en-US" sz="1700"/>
              <a:t>ALCOA data integrity is automatic</a:t>
            </a:r>
            <a:endParaRPr lang="en-US" sz="1700">
              <a:cs typeface="Arial"/>
            </a:endParaRPr>
          </a:p>
          <a:p>
            <a:r>
              <a:rPr lang="en-US" sz="1700"/>
              <a:t>My trace matrix is automated</a:t>
            </a:r>
            <a:endParaRPr lang="en-US" sz="1700">
              <a:cs typeface="Arial"/>
            </a:endParaRPr>
          </a:p>
          <a:p>
            <a:r>
              <a:rPr lang="en-US" sz="1700"/>
              <a:t>Screenshots captured with a mouse click</a:t>
            </a:r>
            <a:endParaRPr lang="en-US" sz="1700">
              <a:cs typeface="Arial"/>
            </a:endParaRPr>
          </a:p>
          <a:p>
            <a:r>
              <a:rPr lang="en-US" sz="1700"/>
              <a:t>Audit, data, edit trails are automatic </a:t>
            </a:r>
            <a:endParaRPr lang="en-US" sz="1700">
              <a:cs typeface="Arial"/>
            </a:endParaRPr>
          </a:p>
          <a:p>
            <a:r>
              <a:rPr lang="en-US" sz="1700"/>
              <a:t>QA is happy because I use the correct template every time</a:t>
            </a:r>
            <a:endParaRPr lang="en-US" sz="1700">
              <a:cs typeface="Arial"/>
            </a:endParaRPr>
          </a:p>
          <a:p>
            <a:r>
              <a:rPr lang="en-US" sz="1700"/>
              <a:t>I don't have to walk around trying to get signatures or find documents</a:t>
            </a:r>
            <a:endParaRPr lang="en-US" sz="1700">
              <a:cs typeface="Arial"/>
            </a:endParaRPr>
          </a:p>
          <a:p>
            <a:r>
              <a:rPr lang="en-US" sz="1700"/>
              <a:t>If a person is out-of-office, no big deal. I can transfer tasks</a:t>
            </a:r>
            <a:endParaRPr lang="en-US" sz="1700">
              <a:cs typeface="Arial"/>
            </a:endParaRPr>
          </a:p>
          <a:p>
            <a:r>
              <a:rPr lang="en-US" sz="1700"/>
              <a:t>My supervisor can see progress in real-time without even having to ask</a:t>
            </a:r>
            <a:endParaRPr lang="en-US" sz="1700">
              <a:cs typeface="Arial" panose="020B0604020202020204"/>
            </a:endParaRPr>
          </a:p>
          <a:p>
            <a:r>
              <a:rPr lang="en-US" sz="1700">
                <a:cs typeface="Arial" panose="020B0604020202020204"/>
              </a:rPr>
              <a:t>I can raise the quality and compliance bar</a:t>
            </a:r>
          </a:p>
          <a:p>
            <a:endParaRPr lang="en-US">
              <a:cs typeface="Arial" panose="020B0604020202020204"/>
            </a:endParaRPr>
          </a:p>
        </p:txBody>
      </p:sp>
    </p:spTree>
    <p:extLst>
      <p:ext uri="{BB962C8B-B14F-4D97-AF65-F5344CB8AC3E}">
        <p14:creationId xmlns:p14="http://schemas.microsoft.com/office/powerpoint/2010/main" val="268688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AD5D11-A71D-FA69-48DE-B1F1800C91A9}"/>
              </a:ext>
            </a:extLst>
          </p:cNvPr>
          <p:cNvSpPr>
            <a:spLocks noGrp="1"/>
          </p:cNvSpPr>
          <p:nvPr>
            <p:ph sz="half" idx="11"/>
          </p:nvPr>
        </p:nvSpPr>
        <p:spPr>
          <a:xfrm>
            <a:off x="6248812" y="1371600"/>
            <a:ext cx="5472952" cy="4866808"/>
          </a:xfrm>
        </p:spPr>
        <p:txBody>
          <a:bodyPr vert="horz" lIns="91440" tIns="45720" rIns="91440" bIns="45720" rtlCol="0" anchor="t">
            <a:normAutofit lnSpcReduction="10000"/>
          </a:bodyPr>
          <a:lstStyle/>
          <a:p>
            <a:r>
              <a:rPr lang="en-US"/>
              <a:t>We can eliminate frustration experienced between QA, Validation, PMO, and the business</a:t>
            </a:r>
          </a:p>
          <a:p>
            <a:r>
              <a:rPr lang="en-US">
                <a:cs typeface="Arial" panose="020B0604020202020204"/>
              </a:rPr>
              <a:t>We won't lose documents</a:t>
            </a:r>
          </a:p>
          <a:p>
            <a:r>
              <a:rPr lang="en-US">
                <a:cs typeface="Arial" panose="020B0604020202020204"/>
              </a:rPr>
              <a:t>We are assured the correct document is accessed</a:t>
            </a:r>
          </a:p>
          <a:p>
            <a:r>
              <a:rPr lang="en-US">
                <a:cs typeface="Arial" panose="020B0604020202020204"/>
              </a:rPr>
              <a:t>We can enforce processes with technical controls</a:t>
            </a:r>
          </a:p>
          <a:p>
            <a:r>
              <a:rPr lang="en-US">
                <a:cs typeface="Arial" panose="020B0604020202020204"/>
              </a:rPr>
              <a:t>We can streamline Standard Operating Procedures (SOPs)</a:t>
            </a:r>
          </a:p>
          <a:p>
            <a:r>
              <a:rPr lang="en-US">
                <a:cs typeface="Arial" panose="020B0604020202020204"/>
              </a:rPr>
              <a:t>We can manage all our validation in one place</a:t>
            </a:r>
          </a:p>
          <a:p>
            <a:r>
              <a:rPr lang="en-US">
                <a:cs typeface="Arial" panose="020B0604020202020204"/>
              </a:rPr>
              <a:t>We don't need different systems for deviation management, risk management, document management, etc.</a:t>
            </a:r>
          </a:p>
          <a:p>
            <a:r>
              <a:rPr lang="en-US">
                <a:cs typeface="Arial" panose="020B0604020202020204"/>
              </a:rPr>
              <a:t>We will save time and money while improving Quality</a:t>
            </a:r>
          </a:p>
        </p:txBody>
      </p:sp>
      <p:sp>
        <p:nvSpPr>
          <p:cNvPr id="2" name="Title 1">
            <a:extLst>
              <a:ext uri="{FF2B5EF4-FFF2-40B4-BE49-F238E27FC236}">
                <a16:creationId xmlns:a16="http://schemas.microsoft.com/office/drawing/2014/main" id="{3B7F5AD6-6920-0C3E-B5FC-1E06A18826B4}"/>
              </a:ext>
            </a:extLst>
          </p:cNvPr>
          <p:cNvSpPr>
            <a:spLocks noGrp="1"/>
          </p:cNvSpPr>
          <p:nvPr>
            <p:ph type="title"/>
          </p:nvPr>
        </p:nvSpPr>
        <p:spPr>
          <a:xfrm>
            <a:off x="731520" y="457200"/>
            <a:ext cx="10702389" cy="332399"/>
          </a:xfrm>
        </p:spPr>
        <p:txBody>
          <a:bodyPr/>
          <a:lstStyle/>
          <a:p>
            <a:r>
              <a:rPr lang="en-US"/>
              <a:t>How is validation transformed for the company?</a:t>
            </a:r>
          </a:p>
        </p:txBody>
      </p:sp>
      <p:sp>
        <p:nvSpPr>
          <p:cNvPr id="3" name="Content Placeholder 2">
            <a:extLst>
              <a:ext uri="{FF2B5EF4-FFF2-40B4-BE49-F238E27FC236}">
                <a16:creationId xmlns:a16="http://schemas.microsoft.com/office/drawing/2014/main" id="{1A4F61B9-5A85-334D-A05B-3D8B3A90080A}"/>
              </a:ext>
            </a:extLst>
          </p:cNvPr>
          <p:cNvSpPr>
            <a:spLocks noGrp="1"/>
          </p:cNvSpPr>
          <p:nvPr>
            <p:ph sz="half" idx="1"/>
          </p:nvPr>
        </p:nvSpPr>
        <p:spPr>
          <a:xfrm>
            <a:off x="731520" y="1371600"/>
            <a:ext cx="5192805" cy="4497014"/>
          </a:xfrm>
        </p:spPr>
        <p:txBody>
          <a:bodyPr vert="horz" lIns="91440" tIns="45720" rIns="91440" bIns="45720" rtlCol="0" anchor="t">
            <a:noAutofit/>
          </a:bodyPr>
          <a:lstStyle/>
          <a:p>
            <a:r>
              <a:rPr lang="en-US" sz="1700"/>
              <a:t>We're always in a state of inspection readiness</a:t>
            </a:r>
            <a:endParaRPr lang="en-US" sz="1700">
              <a:cs typeface="Arial"/>
            </a:endParaRPr>
          </a:p>
          <a:p>
            <a:r>
              <a:rPr lang="en-US" sz="1700"/>
              <a:t>We can focus on real high risk and not waste time on low risk (risk-based &amp; least burdensome)</a:t>
            </a:r>
            <a:endParaRPr lang="en-US" sz="1700">
              <a:cs typeface="Arial"/>
            </a:endParaRPr>
          </a:p>
          <a:p>
            <a:r>
              <a:rPr lang="en-US" sz="1700"/>
              <a:t>We can deploy CSA just my implementing this technology</a:t>
            </a:r>
            <a:endParaRPr lang="en-US" sz="1700">
              <a:cs typeface="Arial"/>
            </a:endParaRPr>
          </a:p>
          <a:p>
            <a:r>
              <a:rPr lang="en-US">
                <a:cs typeface="Arial" panose="020B0604020202020204"/>
              </a:rPr>
              <a:t>We can perform follow-the-sun validation (365/24/7)</a:t>
            </a:r>
          </a:p>
          <a:p>
            <a:r>
              <a:rPr lang="en-US">
                <a:cs typeface="Arial" panose="020B0604020202020204"/>
              </a:rPr>
              <a:t>We can leverage validation deliverables from internal and external sources</a:t>
            </a:r>
          </a:p>
          <a:p>
            <a:r>
              <a:rPr lang="en-US">
                <a:cs typeface="Arial" panose="020B0604020202020204"/>
              </a:rPr>
              <a:t>We can achieve 100% paperless</a:t>
            </a:r>
          </a:p>
          <a:p>
            <a:r>
              <a:rPr lang="en-US">
                <a:cs typeface="Arial" panose="020B0604020202020204"/>
              </a:rPr>
              <a:t>We can progress to Pharma 4.0</a:t>
            </a:r>
          </a:p>
          <a:p>
            <a:r>
              <a:rPr lang="en-US">
                <a:cs typeface="Arial" panose="020B0604020202020204"/>
              </a:rPr>
              <a:t>We can integrate with other systems to share data and functionality</a:t>
            </a:r>
          </a:p>
        </p:txBody>
      </p:sp>
    </p:spTree>
    <p:extLst>
      <p:ext uri="{BB962C8B-B14F-4D97-AF65-F5344CB8AC3E}">
        <p14:creationId xmlns:p14="http://schemas.microsoft.com/office/powerpoint/2010/main" val="2635265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6E57A-E40A-E5FF-2E1D-32C99B6664D7}"/>
              </a:ext>
            </a:extLst>
          </p:cNvPr>
          <p:cNvSpPr>
            <a:spLocks noGrp="1"/>
          </p:cNvSpPr>
          <p:nvPr>
            <p:ph type="body" idx="1"/>
          </p:nvPr>
        </p:nvSpPr>
        <p:spPr>
          <a:xfrm>
            <a:off x="2388782" y="5060558"/>
            <a:ext cx="6450418" cy="1330513"/>
          </a:xfrm>
        </p:spPr>
        <p:txBody>
          <a:bodyPr vert="horz" lIns="365760" tIns="45720" rIns="91440" bIns="45720" rtlCol="0" anchor="t">
            <a:normAutofit/>
          </a:bodyPr>
          <a:lstStyle/>
          <a:p>
            <a:pPr marL="285750" indent="-285750">
              <a:buFont typeface="Calibri" panose="020B0604020202020204" pitchFamily="34" charset="0"/>
              <a:buChar char="-"/>
            </a:pPr>
            <a:r>
              <a:rPr lang="en-US">
                <a:cs typeface="Arial"/>
              </a:rPr>
              <a:t>ValGenesis customer</a:t>
            </a:r>
          </a:p>
        </p:txBody>
      </p:sp>
      <p:sp>
        <p:nvSpPr>
          <p:cNvPr id="6" name="Text Placeholder 5">
            <a:extLst>
              <a:ext uri="{FF2B5EF4-FFF2-40B4-BE49-F238E27FC236}">
                <a16:creationId xmlns:a16="http://schemas.microsoft.com/office/drawing/2014/main" id="{39F6479C-4050-FF91-54D8-A8B35527C7C0}"/>
              </a:ext>
            </a:extLst>
          </p:cNvPr>
          <p:cNvSpPr>
            <a:spLocks noGrp="1"/>
          </p:cNvSpPr>
          <p:nvPr>
            <p:ph type="body" sz="quarter" idx="10"/>
          </p:nvPr>
        </p:nvSpPr>
        <p:spPr/>
        <p:txBody>
          <a:bodyPr>
            <a:normAutofit fontScale="85000" lnSpcReduction="20000"/>
          </a:bodyPr>
          <a:lstStyle/>
          <a:p>
            <a:r>
              <a:rPr lang="en-US"/>
              <a:t>ValGenesis VLMS has tremendously reduced manual work. It is contemporaneous, easy to execute, and we can quickly access executed documents. More importantly, it has improved compliance through system-driven interlocks.</a:t>
            </a:r>
          </a:p>
        </p:txBody>
      </p:sp>
    </p:spTree>
    <p:extLst>
      <p:ext uri="{BB962C8B-B14F-4D97-AF65-F5344CB8AC3E}">
        <p14:creationId xmlns:p14="http://schemas.microsoft.com/office/powerpoint/2010/main" val="29643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1B352C-E627-C66A-2698-64379F44D26C}"/>
              </a:ext>
            </a:extLst>
          </p:cNvPr>
          <p:cNvSpPr>
            <a:spLocks noGrp="1"/>
          </p:cNvSpPr>
          <p:nvPr>
            <p:ph type="title"/>
          </p:nvPr>
        </p:nvSpPr>
        <p:spPr/>
        <p:txBody>
          <a:bodyPr/>
          <a:lstStyle/>
          <a:p>
            <a:r>
              <a:rPr lang="en-US"/>
              <a:t>How does digitized validation transform organizations? </a:t>
            </a:r>
          </a:p>
        </p:txBody>
      </p:sp>
      <p:graphicFrame>
        <p:nvGraphicFramePr>
          <p:cNvPr id="5" name="Table 5">
            <a:extLst>
              <a:ext uri="{FF2B5EF4-FFF2-40B4-BE49-F238E27FC236}">
                <a16:creationId xmlns:a16="http://schemas.microsoft.com/office/drawing/2014/main" id="{5A5E34C5-5F4A-B8C4-3CEA-6CA3D842B335}"/>
              </a:ext>
            </a:extLst>
          </p:cNvPr>
          <p:cNvGraphicFramePr>
            <a:graphicFrameLocks noGrp="1"/>
          </p:cNvGraphicFramePr>
          <p:nvPr>
            <p:extLst>
              <p:ext uri="{D42A27DB-BD31-4B8C-83A1-F6EECF244321}">
                <p14:modId xmlns:p14="http://schemas.microsoft.com/office/powerpoint/2010/main" val="415724143"/>
              </p:ext>
            </p:extLst>
          </p:nvPr>
        </p:nvGraphicFramePr>
        <p:xfrm>
          <a:off x="731519" y="1371600"/>
          <a:ext cx="10698480" cy="4673043"/>
        </p:xfrm>
        <a:graphic>
          <a:graphicData uri="http://schemas.openxmlformats.org/drawingml/2006/table">
            <a:tbl>
              <a:tblPr firstRow="1" bandRow="1">
                <a:tableStyleId>{6E25E649-3F16-4E02-A733-19D2CDBF48F0}</a:tableStyleId>
              </a:tblPr>
              <a:tblGrid>
                <a:gridCol w="5029200">
                  <a:extLst>
                    <a:ext uri="{9D8B030D-6E8A-4147-A177-3AD203B41FA5}">
                      <a16:colId xmlns:a16="http://schemas.microsoft.com/office/drawing/2014/main" val="1249154846"/>
                    </a:ext>
                  </a:extLst>
                </a:gridCol>
                <a:gridCol w="640080">
                  <a:extLst>
                    <a:ext uri="{9D8B030D-6E8A-4147-A177-3AD203B41FA5}">
                      <a16:colId xmlns:a16="http://schemas.microsoft.com/office/drawing/2014/main" val="658495199"/>
                    </a:ext>
                  </a:extLst>
                </a:gridCol>
                <a:gridCol w="5029200">
                  <a:extLst>
                    <a:ext uri="{9D8B030D-6E8A-4147-A177-3AD203B41FA5}">
                      <a16:colId xmlns:a16="http://schemas.microsoft.com/office/drawing/2014/main" val="1254795697"/>
                    </a:ext>
                  </a:extLst>
                </a:gridCol>
              </a:tblGrid>
              <a:tr h="558243">
                <a:tc>
                  <a:txBody>
                    <a:bodyPr/>
                    <a:lstStyle/>
                    <a:p>
                      <a:r>
                        <a:rPr lang="en-US"/>
                        <a:t>Before</a:t>
                      </a:r>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After</a:t>
                      </a:r>
                    </a:p>
                  </a:txBody>
                  <a:tcPr marL="137160" marR="137160" marT="137160" marB="137160" anchor="ctr">
                    <a:lnL>
                      <a:noFill/>
                    </a:lnL>
                    <a:lnR>
                      <a:noFill/>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737535"/>
                  </a:ext>
                </a:extLst>
              </a:tr>
              <a:tr h="558243">
                <a:tc>
                  <a:txBody>
                    <a:bodyPr/>
                    <a:lstStyle/>
                    <a:p>
                      <a:r>
                        <a:rPr lang="en-US"/>
                        <a:t>All requirements are tested as high risk, wasting time and creating over-documentation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Arial" panose="020B0604020202020204"/>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Assess risk early and prioritize high risk requirements to remove 80% of over-testing</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6320459"/>
                  </a:ext>
                </a:extLst>
              </a:tr>
              <a:tr h="558243">
                <a:tc>
                  <a:txBody>
                    <a:bodyPr/>
                    <a:lstStyle/>
                    <a:p>
                      <a:r>
                        <a:rPr lang="en-US"/>
                        <a:t>Misalignment with QA on correct templates creates frustration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dirty="0">
                          <a:ln>
                            <a:noFill/>
                          </a:ln>
                          <a:solidFill>
                            <a:srgbClr val="13D0FF"/>
                          </a:solidFill>
                          <a:effectLst/>
                          <a:uLnTx/>
                          <a:uFillTx/>
                          <a:latin typeface="Arial" panose="020B0604020202020204"/>
                          <a:ea typeface="+mn-ea"/>
                          <a:cs typeface="+mn-cs"/>
                          <a:sym typeface="Wingdings" panose="05000000000000000000" pitchFamily="2" charset="2"/>
                        </a:rPr>
                        <a:t></a:t>
                      </a:r>
                      <a:endParaRPr lang="en-US" dirty="0"/>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Correct template is used every time and delivered consistently, streamlining QA</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4675418"/>
                  </a:ext>
                </a:extLst>
              </a:tr>
              <a:tr h="558243">
                <a:tc>
                  <a:txBody>
                    <a:bodyPr/>
                    <a:lstStyle/>
                    <a:p>
                      <a:r>
                        <a:rPr lang="en-US"/>
                        <a:t>Handwritten evidence, unsecure Office documents, and paper threaten data integrity</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a:solidFill>
                            <a:schemeClr val="accent1"/>
                          </a:solidFill>
                          <a:sym typeface="Wingdings" panose="05000000000000000000" pitchFamily="2" charset="2"/>
                        </a:rPr>
                        <a:t></a:t>
                      </a:r>
                      <a:endParaRPr lang="en-US">
                        <a:solidFill>
                          <a:schemeClr val="accent1"/>
                        </a:solidFill>
                      </a:endParaRP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Every deliverable follows ALCOA++ data integrity principles</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1110251"/>
                  </a:ext>
                </a:extLst>
              </a:tr>
              <a:tr h="558243">
                <a:tc>
                  <a:txBody>
                    <a:bodyPr/>
                    <a:lstStyle/>
                    <a:p>
                      <a:r>
                        <a:rPr lang="en-US" dirty="0"/>
                        <a:t>Preparing for audits takes days of manual data collation with risk of missing information</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dirty="0">
                          <a:ln>
                            <a:noFill/>
                          </a:ln>
                          <a:solidFill>
                            <a:srgbClr val="13D0FF"/>
                          </a:solidFill>
                          <a:effectLst/>
                          <a:uLnTx/>
                          <a:uFillTx/>
                          <a:latin typeface="+mn-lt"/>
                          <a:ea typeface="+mn-ea"/>
                          <a:cs typeface="+mn-cs"/>
                          <a:sym typeface="Wingdings" panose="05000000000000000000" pitchFamily="2" charset="2"/>
                        </a:rPr>
                        <a:t></a:t>
                      </a:r>
                      <a:endParaRPr lang="en-US" dirty="0"/>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Preparing for audits takes minutes with all data automatically assembled for reviewers</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8216105"/>
                  </a:ext>
                </a:extLst>
              </a:tr>
              <a:tr h="558243">
                <a:tc>
                  <a:txBody>
                    <a:bodyPr/>
                    <a:lstStyle/>
                    <a:p>
                      <a:r>
                        <a:rPr lang="en-US"/>
                        <a:t>Validation is time-consuming and stops frequently based on team availability</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0" lang="en-US" sz="2400" b="0" i="0" u="none" strike="noStrike" kern="1200" cap="none" spc="0" normalizeH="0" baseline="0" noProof="0">
                          <a:ln>
                            <a:noFill/>
                          </a:ln>
                          <a:solidFill>
                            <a:srgbClr val="13D0FF"/>
                          </a:solidFill>
                          <a:effectLst/>
                          <a:uLnTx/>
                          <a:uFillTx/>
                          <a:latin typeface="+mn-lt"/>
                          <a:ea typeface="+mn-ea"/>
                          <a:cs typeface="+mn-cs"/>
                          <a:sym typeface="Wingdings" panose="05000000000000000000" pitchFamily="2" charset="2"/>
                        </a:rPr>
                        <a:t></a:t>
                      </a:r>
                      <a:endParaRPr lang="en-US"/>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Collaborate virtually in a single application and perform follow-the-sun validation (365/24/7)</a:t>
                      </a:r>
                    </a:p>
                  </a:txBody>
                  <a:tcPr marL="137160" marR="137160" marT="137160" marB="13716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9926895"/>
                  </a:ext>
                </a:extLst>
              </a:tr>
            </a:tbl>
          </a:graphicData>
        </a:graphic>
      </p:graphicFrame>
    </p:spTree>
    <p:extLst>
      <p:ext uri="{BB962C8B-B14F-4D97-AF65-F5344CB8AC3E}">
        <p14:creationId xmlns:p14="http://schemas.microsoft.com/office/powerpoint/2010/main" val="3151430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 name="Title 255">
            <a:extLst>
              <a:ext uri="{FF2B5EF4-FFF2-40B4-BE49-F238E27FC236}">
                <a16:creationId xmlns:a16="http://schemas.microsoft.com/office/drawing/2014/main" id="{E9E1DD27-45CE-3677-923C-F1472DFBC129}"/>
              </a:ext>
            </a:extLst>
          </p:cNvPr>
          <p:cNvSpPr>
            <a:spLocks noGrp="1"/>
          </p:cNvSpPr>
          <p:nvPr>
            <p:ph type="title"/>
          </p:nvPr>
        </p:nvSpPr>
        <p:spPr/>
        <p:txBody>
          <a:bodyPr/>
          <a:lstStyle/>
          <a:p>
            <a:r>
              <a:rPr lang="en-US"/>
              <a:t>Equipment Lifecyle in the ValGenesis platform</a:t>
            </a:r>
          </a:p>
        </p:txBody>
      </p:sp>
      <p:sp>
        <p:nvSpPr>
          <p:cNvPr id="4" name="Slide Number Placeholder 3">
            <a:extLst>
              <a:ext uri="{FF2B5EF4-FFF2-40B4-BE49-F238E27FC236}">
                <a16:creationId xmlns:a16="http://schemas.microsoft.com/office/drawing/2014/main" id="{BC6A3558-74D4-4A22-90F1-4696A39EF528}"/>
              </a:ext>
            </a:extLst>
          </p:cNvPr>
          <p:cNvSpPr>
            <a:spLocks noGrp="1"/>
          </p:cNvSpPr>
          <p:nvPr>
            <p:ph type="sldNum" sz="quarter" idx="4294967295"/>
          </p:nvPr>
        </p:nvSpPr>
        <p:spPr>
          <a:xfrm>
            <a:off x="9448800" y="6356350"/>
            <a:ext cx="2743200" cy="365125"/>
          </a:xfrm>
        </p:spPr>
        <p:txBody>
          <a:bodyPr/>
          <a:lstStyle/>
          <a:p>
            <a:pPr defTabSz="822960"/>
            <a:fld id="{DCBC74A0-7A2A-4DDD-BEA9-A47B45B41240}" type="slidenum">
              <a:rPr lang="en-US">
                <a:solidFill>
                  <a:srgbClr val="FFFFFF"/>
                </a:solidFill>
              </a:rPr>
              <a:pPr defTabSz="822960"/>
              <a:t>37</a:t>
            </a:fld>
            <a:endParaRPr lang="en-US">
              <a:solidFill>
                <a:srgbClr val="FFFFFF"/>
              </a:solidFill>
            </a:endParaRPr>
          </a:p>
        </p:txBody>
      </p:sp>
      <p:grpSp>
        <p:nvGrpSpPr>
          <p:cNvPr id="280" name="Group 279">
            <a:extLst>
              <a:ext uri="{FF2B5EF4-FFF2-40B4-BE49-F238E27FC236}">
                <a16:creationId xmlns:a16="http://schemas.microsoft.com/office/drawing/2014/main" id="{9C1E4393-F825-F4CD-34B8-C06C78D21108}"/>
              </a:ext>
            </a:extLst>
          </p:cNvPr>
          <p:cNvGrpSpPr/>
          <p:nvPr/>
        </p:nvGrpSpPr>
        <p:grpSpPr>
          <a:xfrm>
            <a:off x="731519" y="1115806"/>
            <a:ext cx="10727856" cy="5082747"/>
            <a:chOff x="731519" y="1031582"/>
            <a:chExt cx="10727856" cy="5082747"/>
          </a:xfrm>
        </p:grpSpPr>
        <p:sp>
          <p:nvSpPr>
            <p:cNvPr id="193" name="Rectangle: Rounded Corners 192">
              <a:extLst>
                <a:ext uri="{FF2B5EF4-FFF2-40B4-BE49-F238E27FC236}">
                  <a16:creationId xmlns:a16="http://schemas.microsoft.com/office/drawing/2014/main" id="{0C08FD32-7A81-4AAD-AC1A-8E09F6F21E78}"/>
                </a:ext>
              </a:extLst>
            </p:cNvPr>
            <p:cNvSpPr/>
            <p:nvPr/>
          </p:nvSpPr>
          <p:spPr>
            <a:xfrm>
              <a:off x="731519" y="1482223"/>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208" name="TextBox 207">
              <a:extLst>
                <a:ext uri="{FF2B5EF4-FFF2-40B4-BE49-F238E27FC236}">
                  <a16:creationId xmlns:a16="http://schemas.microsoft.com/office/drawing/2014/main" id="{BF74BEB6-250E-410B-8CBC-E9923DED33FD}"/>
                </a:ext>
              </a:extLst>
            </p:cNvPr>
            <p:cNvSpPr txBox="1">
              <a:spLocks/>
            </p:cNvSpPr>
            <p:nvPr/>
          </p:nvSpPr>
          <p:spPr>
            <a:xfrm>
              <a:off x="3632557" y="1544843"/>
              <a:ext cx="2034860" cy="590930"/>
            </a:xfrm>
            <a:prstGeom prst="rect">
              <a:avLst/>
            </a:prstGeom>
            <a:solidFill>
              <a:schemeClr val="tx1"/>
            </a:solidFill>
          </p:spPr>
          <p:txBody>
            <a:bodyPr wrap="square" rtlCol="0" anchor="ctr">
              <a:spAutoFit/>
            </a:bodyPr>
            <a:lstStyle/>
            <a:p>
              <a:pPr algn="ctr" defTabSz="822960"/>
              <a:r>
                <a:rPr lang="en-US" sz="1260" b="1">
                  <a:solidFill>
                    <a:schemeClr val="bg1"/>
                  </a:solidFill>
                  <a:cs typeface="Arial" panose="020B0604020202020204" pitchFamily="34" charset="0"/>
                </a:rPr>
                <a:t>Process Manager</a:t>
              </a:r>
            </a:p>
            <a:p>
              <a:pPr algn="ctr" defTabSz="822960"/>
              <a:r>
                <a:rPr lang="en-US" sz="990">
                  <a:solidFill>
                    <a:schemeClr val="tx1">
                      <a:lumMod val="20000"/>
                      <a:lumOff val="80000"/>
                    </a:schemeClr>
                  </a:solidFill>
                  <a:cs typeface="Arial" panose="020B0604020202020204" pitchFamily="34" charset="0"/>
                </a:rPr>
                <a:t>Cleaning and Process Validation</a:t>
              </a:r>
            </a:p>
          </p:txBody>
        </p:sp>
        <p:sp>
          <p:nvSpPr>
            <p:cNvPr id="204" name="TextBox 203">
              <a:extLst>
                <a:ext uri="{FF2B5EF4-FFF2-40B4-BE49-F238E27FC236}">
                  <a16:creationId xmlns:a16="http://schemas.microsoft.com/office/drawing/2014/main" id="{D2B72CFC-EB5F-4789-B426-805BB8EDA1D2}"/>
                </a:ext>
              </a:extLst>
            </p:cNvPr>
            <p:cNvSpPr txBox="1">
              <a:spLocks/>
            </p:cNvSpPr>
            <p:nvPr/>
          </p:nvSpPr>
          <p:spPr>
            <a:xfrm>
              <a:off x="1054269" y="1544843"/>
              <a:ext cx="2030171" cy="590930"/>
            </a:xfrm>
            <a:prstGeom prst="rect">
              <a:avLst/>
            </a:prstGeom>
            <a:solidFill>
              <a:schemeClr val="tx1"/>
            </a:solidFill>
          </p:spPr>
          <p:txBody>
            <a:bodyPr wrap="square" rtlCol="0" anchor="ctr">
              <a:spAutoFit/>
            </a:bodyPr>
            <a:lstStyle/>
            <a:p>
              <a:pPr algn="ctr" defTabSz="822960"/>
              <a:r>
                <a:rPr lang="en-US" sz="1260" b="1">
                  <a:solidFill>
                    <a:schemeClr val="bg1"/>
                  </a:solidFill>
                  <a:cs typeface="Arial" panose="020B0604020202020204" pitchFamily="34" charset="0"/>
                </a:rPr>
                <a:t>VLMS</a:t>
              </a:r>
            </a:p>
            <a:p>
              <a:pPr algn="ctr" defTabSz="822960"/>
              <a:r>
                <a:rPr lang="en-US" sz="990">
                  <a:solidFill>
                    <a:schemeClr val="tx1">
                      <a:lumMod val="20000"/>
                      <a:lumOff val="80000"/>
                    </a:schemeClr>
                  </a:solidFill>
                  <a:cs typeface="Arial" panose="020B0604020202020204" pitchFamily="34" charset="0"/>
                </a:rPr>
                <a:t>Validation Lifecycle Management</a:t>
              </a:r>
            </a:p>
          </p:txBody>
        </p:sp>
        <p:sp>
          <p:nvSpPr>
            <p:cNvPr id="217" name="Rectangle: Rounded Corners 216">
              <a:extLst>
                <a:ext uri="{FF2B5EF4-FFF2-40B4-BE49-F238E27FC236}">
                  <a16:creationId xmlns:a16="http://schemas.microsoft.com/office/drawing/2014/main" id="{997F372C-B27C-449B-816D-D7BE2C1C994F}"/>
                </a:ext>
              </a:extLst>
            </p:cNvPr>
            <p:cNvSpPr/>
            <p:nvPr/>
          </p:nvSpPr>
          <p:spPr>
            <a:xfrm>
              <a:off x="1054268" y="1031582"/>
              <a:ext cx="10082355" cy="38301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tx1"/>
                  </a:solidFill>
                  <a:effectLst/>
                  <a:uLnTx/>
                  <a:uFillTx/>
                  <a:latin typeface="+mj-lt"/>
                  <a:ea typeface="+mn-ea"/>
                  <a:cs typeface="Arial" panose="020B0604020202020204" pitchFamily="34" charset="0"/>
                </a:rPr>
                <a:t>iRisk</a:t>
              </a:r>
              <a:r>
                <a:rPr lang="en-US" sz="1260" b="1">
                  <a:solidFill>
                    <a:schemeClr val="tx1"/>
                  </a:solidFill>
                  <a:latin typeface="+mj-lt"/>
                  <a:cs typeface="Arial" panose="020B0604020202020204" pitchFamily="34" charset="0"/>
                </a:rPr>
                <a:t>: </a:t>
              </a:r>
              <a:r>
                <a:rPr kumimoji="0" lang="en-US" sz="1260" b="1" i="0" u="none" strike="noStrike" kern="1200" cap="none" spc="0" normalizeH="0" baseline="0" noProof="0">
                  <a:ln>
                    <a:noFill/>
                  </a:ln>
                  <a:solidFill>
                    <a:schemeClr val="tx1"/>
                  </a:solidFill>
                  <a:effectLst/>
                  <a:uLnTx/>
                  <a:uFillTx/>
                  <a:latin typeface="+mj-lt"/>
                  <a:ea typeface="+mn-ea"/>
                  <a:cs typeface="Arial" panose="020B0604020202020204" pitchFamily="34" charset="0"/>
                </a:rPr>
                <a:t>Risk Lifecycle Management </a:t>
              </a:r>
              <a:r>
                <a:rPr lang="en-US" sz="1260">
                  <a:solidFill>
                    <a:schemeClr val="tx1"/>
                  </a:solidFill>
                  <a:latin typeface="+mj-lt"/>
                </a:rPr>
                <a:t>  </a:t>
              </a:r>
            </a:p>
          </p:txBody>
        </p:sp>
        <p:sp>
          <p:nvSpPr>
            <p:cNvPr id="209" name="Rectangle 208">
              <a:extLst>
                <a:ext uri="{FF2B5EF4-FFF2-40B4-BE49-F238E27FC236}">
                  <a16:creationId xmlns:a16="http://schemas.microsoft.com/office/drawing/2014/main" id="{880FC0B6-EC4A-4242-A8B6-99A0E2D30F8C}"/>
                </a:ext>
              </a:extLst>
            </p:cNvPr>
            <p:cNvSpPr/>
            <p:nvPr/>
          </p:nvSpPr>
          <p:spPr>
            <a:xfrm>
              <a:off x="9127891" y="1539676"/>
              <a:ext cx="2008733"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Process Insight </a:t>
              </a:r>
              <a:r>
                <a:rPr lang="en-US" sz="1620">
                  <a:solidFill>
                    <a:schemeClr val="bg1"/>
                  </a:solidFill>
                </a:rPr>
                <a:t>  </a:t>
              </a:r>
            </a:p>
          </p:txBody>
        </p:sp>
        <p:sp>
          <p:nvSpPr>
            <p:cNvPr id="205" name="Rectangle 204">
              <a:extLst>
                <a:ext uri="{FF2B5EF4-FFF2-40B4-BE49-F238E27FC236}">
                  <a16:creationId xmlns:a16="http://schemas.microsoft.com/office/drawing/2014/main" id="{98FA08C4-2D84-4F34-9BD3-489F49AFBFD8}"/>
                </a:ext>
              </a:extLst>
            </p:cNvPr>
            <p:cNvSpPr/>
            <p:nvPr/>
          </p:nvSpPr>
          <p:spPr>
            <a:xfrm>
              <a:off x="6523476" y="1538019"/>
              <a:ext cx="2029959"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260" b="1">
                  <a:solidFill>
                    <a:schemeClr val="bg1"/>
                  </a:solidFill>
                  <a:cs typeface="Arial" panose="020B0604020202020204" pitchFamily="34" charset="0"/>
                </a:rPr>
                <a:t>e</a:t>
              </a: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-Logbook</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rPr>
                <a:t>e-Logbook and </a:t>
              </a:r>
              <a:r>
                <a:rPr kumimoji="0" lang="en-US" sz="990" i="0" u="none" strike="noStrike" kern="1200" cap="none" spc="0" normalizeH="0" baseline="0" noProof="0" err="1">
                  <a:ln>
                    <a:noFill/>
                  </a:ln>
                  <a:solidFill>
                    <a:schemeClr val="tx1">
                      <a:lumMod val="20000"/>
                      <a:lumOff val="80000"/>
                    </a:schemeClr>
                  </a:solidFill>
                  <a:effectLst/>
                  <a:uLnTx/>
                  <a:uFillTx/>
                  <a:ea typeface="+mn-ea"/>
                  <a:cs typeface="Arial" panose="020B0604020202020204" pitchFamily="34" charset="0"/>
                </a:rPr>
                <a:t>eBR</a:t>
              </a:r>
              <a:endPar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endParaRPr>
            </a:p>
          </p:txBody>
        </p:sp>
        <p:cxnSp>
          <p:nvCxnSpPr>
            <p:cNvPr id="244" name="Straight Arrow Connector 243">
              <a:extLst>
                <a:ext uri="{FF2B5EF4-FFF2-40B4-BE49-F238E27FC236}">
                  <a16:creationId xmlns:a16="http://schemas.microsoft.com/office/drawing/2014/main" id="{AA336F8C-31BB-D1A1-8173-7C2043BA58A6}"/>
                </a:ext>
              </a:extLst>
            </p:cNvPr>
            <p:cNvCxnSpPr>
              <a:cxnSpLocks/>
            </p:cNvCxnSpPr>
            <p:nvPr/>
          </p:nvCxnSpPr>
          <p:spPr>
            <a:xfrm>
              <a:off x="4655082" y="14167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2C47204-60A0-9BF8-C185-258230D6F356}"/>
                </a:ext>
              </a:extLst>
            </p:cNvPr>
            <p:cNvCxnSpPr>
              <a:cxnSpLocks/>
            </p:cNvCxnSpPr>
            <p:nvPr/>
          </p:nvCxnSpPr>
          <p:spPr>
            <a:xfrm>
              <a:off x="7559302" y="1422462"/>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FD5F452-DC62-BA55-216A-D53ACB514653}"/>
                </a:ext>
              </a:extLst>
            </p:cNvPr>
            <p:cNvCxnSpPr>
              <a:cxnSpLocks/>
            </p:cNvCxnSpPr>
            <p:nvPr/>
          </p:nvCxnSpPr>
          <p:spPr>
            <a:xfrm>
              <a:off x="10177109" y="1405433"/>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23C8DB72-E50E-F525-50C5-B403AD42B120}"/>
                </a:ext>
              </a:extLst>
            </p:cNvPr>
            <p:cNvSpPr txBox="1"/>
            <p:nvPr/>
          </p:nvSpPr>
          <p:spPr>
            <a:xfrm>
              <a:off x="1054268" y="5412598"/>
              <a:ext cx="10092351" cy="701731"/>
            </a:xfrm>
            <a:prstGeom prst="rect">
              <a:avLst/>
            </a:prstGeom>
            <a:noFill/>
          </p:spPr>
          <p:txBody>
            <a:bodyPr wrap="square">
              <a:spAutoFit/>
            </a:bodyPr>
            <a:lstStyle/>
            <a:p>
              <a:pPr algn="ctr" defTabSz="822960">
                <a:lnSpc>
                  <a:spcPct val="110000"/>
                </a:lnSpc>
                <a:defRPr/>
              </a:pPr>
              <a:r>
                <a:rPr lang="en-IN" sz="1200" kern="0">
                  <a:solidFill>
                    <a:srgbClr val="000000">
                      <a:lumMod val="65000"/>
                      <a:lumOff val="35000"/>
                    </a:srgbClr>
                  </a:solidFill>
                  <a:cs typeface="Arial" panose="020B0604020202020204" pitchFamily="34" charset="0"/>
                </a:rPr>
                <a:t>Real-time status of facility and equipment cleaning and usage during production</a:t>
              </a:r>
            </a:p>
            <a:p>
              <a:pPr algn="ctr" defTabSz="822960">
                <a:lnSpc>
                  <a:spcPct val="110000"/>
                </a:lnSpc>
                <a:defRPr/>
              </a:pPr>
              <a:r>
                <a:rPr lang="en-IN" sz="1200" kern="0">
                  <a:solidFill>
                    <a:srgbClr val="000000">
                      <a:lumMod val="65000"/>
                      <a:lumOff val="35000"/>
                    </a:srgbClr>
                  </a:solidFill>
                  <a:cs typeface="Arial" panose="020B0604020202020204" pitchFamily="34" charset="0"/>
                </a:rPr>
                <a:t>Holistic view of the equipment lifecycle and overall equipment efficiency (OEE)</a:t>
              </a:r>
            </a:p>
            <a:p>
              <a:pPr algn="ctr" defTabSz="822960">
                <a:lnSpc>
                  <a:spcPct val="110000"/>
                </a:lnSpc>
                <a:defRPr/>
              </a:pPr>
              <a:r>
                <a:rPr lang="en-IN" sz="1200" kern="0">
                  <a:solidFill>
                    <a:srgbClr val="000000">
                      <a:lumMod val="65000"/>
                      <a:lumOff val="35000"/>
                    </a:srgbClr>
                  </a:solidFill>
                  <a:cs typeface="Arial" panose="020B0604020202020204" pitchFamily="34" charset="0"/>
                </a:rPr>
                <a:t>Predictive maintenance for equipment </a:t>
              </a:r>
            </a:p>
          </p:txBody>
        </p:sp>
        <p:sp>
          <p:nvSpPr>
            <p:cNvPr id="12" name="Rectangle: Rounded Corners 11">
              <a:extLst>
                <a:ext uri="{FF2B5EF4-FFF2-40B4-BE49-F238E27FC236}">
                  <a16:creationId xmlns:a16="http://schemas.microsoft.com/office/drawing/2014/main" id="{E819507A-3312-E72E-E977-205BF5C67753}"/>
                </a:ext>
              </a:extLst>
            </p:cNvPr>
            <p:cNvSpPr/>
            <p:nvPr/>
          </p:nvSpPr>
          <p:spPr>
            <a:xfrm>
              <a:off x="6200726" y="1482223"/>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cxnSp>
          <p:nvCxnSpPr>
            <p:cNvPr id="169" name="Straight Arrow Connector 168">
              <a:extLst>
                <a:ext uri="{FF2B5EF4-FFF2-40B4-BE49-F238E27FC236}">
                  <a16:creationId xmlns:a16="http://schemas.microsoft.com/office/drawing/2014/main" id="{9CDFC97B-44FE-AA48-BB6B-211CB4C4D49C}"/>
                </a:ext>
              </a:extLst>
            </p:cNvPr>
            <p:cNvCxnSpPr>
              <a:cxnSpLocks/>
            </p:cNvCxnSpPr>
            <p:nvPr/>
          </p:nvCxnSpPr>
          <p:spPr>
            <a:xfrm>
              <a:off x="2069354" y="14167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A4DADA2-5B3F-0AE5-8DD1-1FAFB71BF1AA}"/>
                </a:ext>
              </a:extLst>
            </p:cNvPr>
            <p:cNvGrpSpPr/>
            <p:nvPr/>
          </p:nvGrpSpPr>
          <p:grpSpPr>
            <a:xfrm>
              <a:off x="8896144" y="2382138"/>
              <a:ext cx="2240480" cy="2062289"/>
              <a:chOff x="8805031" y="2371607"/>
              <a:chExt cx="2240480" cy="2062289"/>
            </a:xfrm>
          </p:grpSpPr>
          <p:sp>
            <p:nvSpPr>
              <p:cNvPr id="71" name="Rectangle: Diagonal Corners Rounded 70">
                <a:extLst>
                  <a:ext uri="{FF2B5EF4-FFF2-40B4-BE49-F238E27FC236}">
                    <a16:creationId xmlns:a16="http://schemas.microsoft.com/office/drawing/2014/main" id="{0D5783D7-C3FA-4593-A604-C60C6404DE2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Continuous Process Verification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170" name="Oval 169">
                <a:extLst>
                  <a:ext uri="{FF2B5EF4-FFF2-40B4-BE49-F238E27FC236}">
                    <a16:creationId xmlns:a16="http://schemas.microsoft.com/office/drawing/2014/main" id="{D59D0174-25A9-9BA3-F5B7-ED41E29F9BBF}"/>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13</a:t>
                </a:r>
              </a:p>
            </p:txBody>
          </p:sp>
          <p:sp>
            <p:nvSpPr>
              <p:cNvPr id="69" name="Rectangle: Diagonal Corners Rounded 68">
                <a:extLst>
                  <a:ext uri="{FF2B5EF4-FFF2-40B4-BE49-F238E27FC236}">
                    <a16:creationId xmlns:a16="http://schemas.microsoft.com/office/drawing/2014/main" id="{20AB5199-68AF-48EE-9FF2-47917F3763C8}"/>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APQR</a:t>
                </a:r>
                <a:endParaRPr lang="en-US" sz="900" b="1">
                  <a:solidFill>
                    <a:schemeClr val="bg2">
                      <a:lumMod val="10000"/>
                    </a:schemeClr>
                  </a:solidFill>
                </a:endParaRPr>
              </a:p>
            </p:txBody>
          </p:sp>
          <p:sp>
            <p:nvSpPr>
              <p:cNvPr id="171" name="Oval 170">
                <a:extLst>
                  <a:ext uri="{FF2B5EF4-FFF2-40B4-BE49-F238E27FC236}">
                    <a16:creationId xmlns:a16="http://schemas.microsoft.com/office/drawing/2014/main" id="{21D1AA5A-6339-75BE-F7F4-66D41E004028}"/>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14</a:t>
                </a:r>
              </a:p>
            </p:txBody>
          </p:sp>
          <p:sp>
            <p:nvSpPr>
              <p:cNvPr id="177" name="Rectangle: Diagonal Corners Rounded 176">
                <a:extLst>
                  <a:ext uri="{FF2B5EF4-FFF2-40B4-BE49-F238E27FC236}">
                    <a16:creationId xmlns:a16="http://schemas.microsoft.com/office/drawing/2014/main" id="{60A0F336-5E34-75EF-7EDB-2BAEC606E6AA}"/>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Quality Metrics</a:t>
                </a:r>
              </a:p>
            </p:txBody>
          </p:sp>
          <p:sp>
            <p:nvSpPr>
              <p:cNvPr id="180" name="Oval 179">
                <a:extLst>
                  <a:ext uri="{FF2B5EF4-FFF2-40B4-BE49-F238E27FC236}">
                    <a16:creationId xmlns:a16="http://schemas.microsoft.com/office/drawing/2014/main" id="{6539DF10-D046-3FD2-7CEF-DFE9E4490EF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15</a:t>
                </a:r>
              </a:p>
            </p:txBody>
          </p:sp>
          <p:sp>
            <p:nvSpPr>
              <p:cNvPr id="182" name="Rectangle: Diagonal Corners Rounded 181">
                <a:extLst>
                  <a:ext uri="{FF2B5EF4-FFF2-40B4-BE49-F238E27FC236}">
                    <a16:creationId xmlns:a16="http://schemas.microsoft.com/office/drawing/2014/main" id="{ADC78329-8A12-B811-D160-F7D6F2E1EE59}"/>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Predictive Maintenance </a:t>
                </a:r>
                <a:b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b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(AI/ML)</a:t>
                </a:r>
              </a:p>
            </p:txBody>
          </p:sp>
          <p:sp>
            <p:nvSpPr>
              <p:cNvPr id="183" name="Oval 182">
                <a:extLst>
                  <a:ext uri="{FF2B5EF4-FFF2-40B4-BE49-F238E27FC236}">
                    <a16:creationId xmlns:a16="http://schemas.microsoft.com/office/drawing/2014/main" id="{D17A4EE0-27F7-E0AB-349C-7D3E878D48A6}"/>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16</a:t>
                </a:r>
              </a:p>
            </p:txBody>
          </p:sp>
          <p:cxnSp>
            <p:nvCxnSpPr>
              <p:cNvPr id="196" name="Straight Arrow Connector 195">
                <a:extLst>
                  <a:ext uri="{FF2B5EF4-FFF2-40B4-BE49-F238E27FC236}">
                    <a16:creationId xmlns:a16="http://schemas.microsoft.com/office/drawing/2014/main" id="{5E8991C8-69B1-43C6-162C-BFAC5EA4D224}"/>
                  </a:ext>
                </a:extLst>
              </p:cNvPr>
              <p:cNvCxnSpPr>
                <a:stCxn id="170" idx="4"/>
                <a:endCxn id="171"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C994BD-0ED4-8148-96E3-9CFBD66618D5}"/>
                  </a:ext>
                </a:extLst>
              </p:cNvPr>
              <p:cNvCxnSpPr>
                <a:stCxn id="171" idx="4"/>
                <a:endCxn id="180"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8ADEBAB-4A05-E18A-07E2-A7E067A02CA5}"/>
                  </a:ext>
                </a:extLst>
              </p:cNvPr>
              <p:cNvCxnSpPr>
                <a:stCxn id="180" idx="4"/>
                <a:endCxn id="18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FCAE2502-7E1D-99CF-738B-11F007ED74A8}"/>
                </a:ext>
              </a:extLst>
            </p:cNvPr>
            <p:cNvGrpSpPr/>
            <p:nvPr/>
          </p:nvGrpSpPr>
          <p:grpSpPr>
            <a:xfrm>
              <a:off x="6312955" y="2379269"/>
              <a:ext cx="2240480" cy="2062289"/>
              <a:chOff x="8805031" y="2371607"/>
              <a:chExt cx="2240480" cy="2062289"/>
            </a:xfrm>
          </p:grpSpPr>
          <p:sp>
            <p:nvSpPr>
              <p:cNvPr id="215" name="Rectangle: Diagonal Corners Rounded 214">
                <a:extLst>
                  <a:ext uri="{FF2B5EF4-FFF2-40B4-BE49-F238E27FC236}">
                    <a16:creationId xmlns:a16="http://schemas.microsoft.com/office/drawing/2014/main" id="{BCB0633C-0E40-8988-3DE3-ACA211D7B2EA}"/>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Batch Records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Cleaning Validation – Stage 3</a:t>
                </a:r>
              </a:p>
            </p:txBody>
          </p:sp>
          <p:sp>
            <p:nvSpPr>
              <p:cNvPr id="216" name="Oval 215">
                <a:extLst>
                  <a:ext uri="{FF2B5EF4-FFF2-40B4-BE49-F238E27FC236}">
                    <a16:creationId xmlns:a16="http://schemas.microsoft.com/office/drawing/2014/main" id="{861AEB3B-C920-1929-1F1C-397C9AA1649C}"/>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09</a:t>
                </a:r>
              </a:p>
            </p:txBody>
          </p:sp>
          <p:sp>
            <p:nvSpPr>
              <p:cNvPr id="218" name="Rectangle: Diagonal Corners Rounded 217">
                <a:extLst>
                  <a:ext uri="{FF2B5EF4-FFF2-40B4-BE49-F238E27FC236}">
                    <a16:creationId xmlns:a16="http://schemas.microsoft.com/office/drawing/2014/main" id="{42EB5D46-E289-7127-0692-A7DBF1AD18BC}"/>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Electronic Batch Records</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219" name="Oval 218">
                <a:extLst>
                  <a:ext uri="{FF2B5EF4-FFF2-40B4-BE49-F238E27FC236}">
                    <a16:creationId xmlns:a16="http://schemas.microsoft.com/office/drawing/2014/main" id="{9DFBDC45-4E26-FD54-9FA2-AE7BB208892E}"/>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10</a:t>
                </a:r>
              </a:p>
            </p:txBody>
          </p:sp>
          <p:sp>
            <p:nvSpPr>
              <p:cNvPr id="220" name="Rectangle: Diagonal Corners Rounded 219">
                <a:extLst>
                  <a:ext uri="{FF2B5EF4-FFF2-40B4-BE49-F238E27FC236}">
                    <a16:creationId xmlns:a16="http://schemas.microsoft.com/office/drawing/2014/main" id="{4995BE3B-C18C-23FB-1E1D-5F26F5FA808E}"/>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Digital Logbook</a:t>
                </a:r>
              </a:p>
            </p:txBody>
          </p:sp>
          <p:sp>
            <p:nvSpPr>
              <p:cNvPr id="221" name="Oval 220">
                <a:extLst>
                  <a:ext uri="{FF2B5EF4-FFF2-40B4-BE49-F238E27FC236}">
                    <a16:creationId xmlns:a16="http://schemas.microsoft.com/office/drawing/2014/main" id="{03044CB2-8FF3-466A-A9B9-496CB4B5B72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11</a:t>
                </a:r>
              </a:p>
            </p:txBody>
          </p:sp>
          <p:sp>
            <p:nvSpPr>
              <p:cNvPr id="222" name="Rectangle: Diagonal Corners Rounded 221">
                <a:extLst>
                  <a:ext uri="{FF2B5EF4-FFF2-40B4-BE49-F238E27FC236}">
                    <a16:creationId xmlns:a16="http://schemas.microsoft.com/office/drawing/2014/main" id="{BD0B4F1D-FDF9-C330-FEC6-19798605927E}"/>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Knowledge Management</a:t>
                </a:r>
              </a:p>
            </p:txBody>
          </p:sp>
          <p:sp>
            <p:nvSpPr>
              <p:cNvPr id="223" name="Oval 222">
                <a:extLst>
                  <a:ext uri="{FF2B5EF4-FFF2-40B4-BE49-F238E27FC236}">
                    <a16:creationId xmlns:a16="http://schemas.microsoft.com/office/drawing/2014/main" id="{94FB8E20-9142-C7F2-1EA4-4AC6C41BF501}"/>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12</a:t>
                </a:r>
              </a:p>
            </p:txBody>
          </p:sp>
          <p:cxnSp>
            <p:nvCxnSpPr>
              <p:cNvPr id="224" name="Straight Arrow Connector 223">
                <a:extLst>
                  <a:ext uri="{FF2B5EF4-FFF2-40B4-BE49-F238E27FC236}">
                    <a16:creationId xmlns:a16="http://schemas.microsoft.com/office/drawing/2014/main" id="{ECA21F4A-D85F-A39F-6014-B567AFA888EF}"/>
                  </a:ext>
                </a:extLst>
              </p:cNvPr>
              <p:cNvCxnSpPr>
                <a:stCxn id="216" idx="4"/>
                <a:endCxn id="219"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C907269D-32FA-A188-5D2A-666F6DF74B36}"/>
                  </a:ext>
                </a:extLst>
              </p:cNvPr>
              <p:cNvCxnSpPr>
                <a:stCxn id="219" idx="4"/>
                <a:endCxn id="221"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26C50EE-302B-FCE5-F0D9-401FC9037345}"/>
                  </a:ext>
                </a:extLst>
              </p:cNvPr>
              <p:cNvCxnSpPr>
                <a:stCxn id="221" idx="4"/>
                <a:endCxn id="22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4F6CA738-DB91-E1CD-01BE-AFCD343A4127}"/>
                </a:ext>
              </a:extLst>
            </p:cNvPr>
            <p:cNvGrpSpPr/>
            <p:nvPr/>
          </p:nvGrpSpPr>
          <p:grpSpPr>
            <a:xfrm>
              <a:off x="3426937" y="2379269"/>
              <a:ext cx="2240480" cy="2062289"/>
              <a:chOff x="8805031" y="2371607"/>
              <a:chExt cx="2240480" cy="2062289"/>
            </a:xfrm>
          </p:grpSpPr>
          <p:sp>
            <p:nvSpPr>
              <p:cNvPr id="231" name="Rectangle: Diagonal Corners Rounded 230">
                <a:extLst>
                  <a:ext uri="{FF2B5EF4-FFF2-40B4-BE49-F238E27FC236}">
                    <a16:creationId xmlns:a16="http://schemas.microsoft.com/office/drawing/2014/main" id="{34B5FD27-FCC1-5A26-C2B3-745E6B0DAE45}"/>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Design + Grouping</a:t>
                </a:r>
              </a:p>
            </p:txBody>
          </p:sp>
          <p:sp>
            <p:nvSpPr>
              <p:cNvPr id="232" name="Oval 231">
                <a:extLst>
                  <a:ext uri="{FF2B5EF4-FFF2-40B4-BE49-F238E27FC236}">
                    <a16:creationId xmlns:a16="http://schemas.microsoft.com/office/drawing/2014/main" id="{1C49A205-CC6B-842E-884D-E3B3349586A3}"/>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05</a:t>
                </a:r>
              </a:p>
            </p:txBody>
          </p:sp>
          <p:sp>
            <p:nvSpPr>
              <p:cNvPr id="233" name="Rectangle: Diagonal Corners Rounded 232">
                <a:extLst>
                  <a:ext uri="{FF2B5EF4-FFF2-40B4-BE49-F238E27FC236}">
                    <a16:creationId xmlns:a16="http://schemas.microsoft.com/office/drawing/2014/main" id="{E34F0A40-7A52-7AFD-EAEF-236D916AE8F1}"/>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34" name="Oval 233">
                <a:extLst>
                  <a:ext uri="{FF2B5EF4-FFF2-40B4-BE49-F238E27FC236}">
                    <a16:creationId xmlns:a16="http://schemas.microsoft.com/office/drawing/2014/main" id="{8DDF5CE2-20FE-7ACD-80DD-2604242BB202}"/>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06</a:t>
                </a:r>
              </a:p>
            </p:txBody>
          </p:sp>
          <p:sp>
            <p:nvSpPr>
              <p:cNvPr id="235" name="Rectangle: Diagonal Corners Rounded 234">
                <a:extLst>
                  <a:ext uri="{FF2B5EF4-FFF2-40B4-BE49-F238E27FC236}">
                    <a16:creationId xmlns:a16="http://schemas.microsoft.com/office/drawing/2014/main" id="{E9F5C5AB-C851-61C2-78D3-AFF7B8AAEA11}"/>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 Facility Readiness</a:t>
                </a:r>
              </a:p>
            </p:txBody>
          </p:sp>
          <p:sp>
            <p:nvSpPr>
              <p:cNvPr id="238" name="Oval 237">
                <a:extLst>
                  <a:ext uri="{FF2B5EF4-FFF2-40B4-BE49-F238E27FC236}">
                    <a16:creationId xmlns:a16="http://schemas.microsoft.com/office/drawing/2014/main" id="{53D22DB8-3911-0308-9FB6-B893B54FD0F4}"/>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07</a:t>
                </a:r>
              </a:p>
            </p:txBody>
          </p:sp>
          <p:sp>
            <p:nvSpPr>
              <p:cNvPr id="239" name="Rectangle: Diagonal Corners Rounded 238">
                <a:extLst>
                  <a:ext uri="{FF2B5EF4-FFF2-40B4-BE49-F238E27FC236}">
                    <a16:creationId xmlns:a16="http://schemas.microsoft.com/office/drawing/2014/main" id="{2F5CAD8F-99F4-7F34-F112-BB9BAF7D387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IN"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40" name="Oval 239">
                <a:extLst>
                  <a:ext uri="{FF2B5EF4-FFF2-40B4-BE49-F238E27FC236}">
                    <a16:creationId xmlns:a16="http://schemas.microsoft.com/office/drawing/2014/main" id="{838A6E24-CB46-E5F1-054C-7E4A2DD2D470}"/>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08</a:t>
                </a:r>
              </a:p>
            </p:txBody>
          </p:sp>
          <p:cxnSp>
            <p:nvCxnSpPr>
              <p:cNvPr id="241" name="Straight Arrow Connector 240">
                <a:extLst>
                  <a:ext uri="{FF2B5EF4-FFF2-40B4-BE49-F238E27FC236}">
                    <a16:creationId xmlns:a16="http://schemas.microsoft.com/office/drawing/2014/main" id="{85F3110D-A2DD-B4B2-B5C5-DEF72C113230}"/>
                  </a:ext>
                </a:extLst>
              </p:cNvPr>
              <p:cNvCxnSpPr>
                <a:stCxn id="232" idx="4"/>
                <a:endCxn id="234"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4649313-4A3A-2F25-B000-0E1BDDA42C1F}"/>
                  </a:ext>
                </a:extLst>
              </p:cNvPr>
              <p:cNvCxnSpPr>
                <a:stCxn id="234" idx="4"/>
                <a:endCxn id="238"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3B276970-6EBC-0EF9-CE21-1F3A759F1A2F}"/>
                  </a:ext>
                </a:extLst>
              </p:cNvPr>
              <p:cNvCxnSpPr>
                <a:stCxn id="238" idx="4"/>
                <a:endCxn id="240"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C9831CD1-BB0E-36CB-BF12-9DBAFC2FAF6B}"/>
                </a:ext>
              </a:extLst>
            </p:cNvPr>
            <p:cNvGrpSpPr/>
            <p:nvPr/>
          </p:nvGrpSpPr>
          <p:grpSpPr>
            <a:xfrm>
              <a:off x="843960" y="2379269"/>
              <a:ext cx="2240480" cy="2062289"/>
              <a:chOff x="8805031" y="2371607"/>
              <a:chExt cx="2240480" cy="2062289"/>
            </a:xfrm>
          </p:grpSpPr>
          <p:sp>
            <p:nvSpPr>
              <p:cNvPr id="248" name="Rectangle: Diagonal Corners Rounded 247">
                <a:extLst>
                  <a:ext uri="{FF2B5EF4-FFF2-40B4-BE49-F238E27FC236}">
                    <a16:creationId xmlns:a16="http://schemas.microsoft.com/office/drawing/2014/main" id="{42934C16-02F2-5960-5E17-EB583B5C933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Commissioning</a:t>
                </a:r>
                <a:endParaRPr kumimoji="0" lang="en-US" sz="900" b="1" i="0" u="none" strike="noStrike" kern="0" cap="none" spc="0" normalizeH="0" baseline="0" noProof="0">
                  <a:ln>
                    <a:noFill/>
                  </a:ln>
                  <a:solidFill>
                    <a:schemeClr val="accent6"/>
                  </a:solidFill>
                  <a:effectLst/>
                  <a:uLnTx/>
                  <a:uFillTx/>
                  <a:ea typeface="+mn-ea"/>
                  <a:cs typeface="Arial" panose="020B0604020202020204" pitchFamily="34" charset="0"/>
                </a:endParaRPr>
              </a:p>
            </p:txBody>
          </p:sp>
          <p:sp>
            <p:nvSpPr>
              <p:cNvPr id="249" name="Oval 248">
                <a:extLst>
                  <a:ext uri="{FF2B5EF4-FFF2-40B4-BE49-F238E27FC236}">
                    <a16:creationId xmlns:a16="http://schemas.microsoft.com/office/drawing/2014/main" id="{F32AF922-B74C-88E1-9266-D5E5ED081C75}"/>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01</a:t>
                </a:r>
              </a:p>
            </p:txBody>
          </p:sp>
          <p:sp>
            <p:nvSpPr>
              <p:cNvPr id="250" name="Rectangle: Diagonal Corners Rounded 249">
                <a:extLst>
                  <a:ext uri="{FF2B5EF4-FFF2-40B4-BE49-F238E27FC236}">
                    <a16:creationId xmlns:a16="http://schemas.microsoft.com/office/drawing/2014/main" id="{3A4B21B1-DF79-1090-EBEC-ACAB0E6108B0}"/>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Qualification</a:t>
                </a:r>
                <a:endParaRPr kumimoji="0" lang="en-US" sz="900" b="1" i="0" u="none" strike="noStrike" kern="0" cap="none" spc="0" normalizeH="0" baseline="0" noProof="0">
                  <a:ln>
                    <a:noFill/>
                  </a:ln>
                  <a:solidFill>
                    <a:schemeClr val="accent6"/>
                  </a:solidFill>
                  <a:effectLst/>
                  <a:uLnTx/>
                  <a:uFillTx/>
                  <a:ea typeface="+mn-ea"/>
                  <a:cs typeface="Arial" panose="020B0604020202020204" pitchFamily="34" charset="0"/>
                </a:endParaRPr>
              </a:p>
            </p:txBody>
          </p:sp>
          <p:sp>
            <p:nvSpPr>
              <p:cNvPr id="252" name="Oval 251">
                <a:extLst>
                  <a:ext uri="{FF2B5EF4-FFF2-40B4-BE49-F238E27FC236}">
                    <a16:creationId xmlns:a16="http://schemas.microsoft.com/office/drawing/2014/main" id="{024AE774-01CB-D4B0-1ECF-DA9D163702E1}"/>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02</a:t>
                </a:r>
              </a:p>
            </p:txBody>
          </p:sp>
          <p:sp>
            <p:nvSpPr>
              <p:cNvPr id="253" name="Rectangle: Diagonal Corners Rounded 252">
                <a:extLst>
                  <a:ext uri="{FF2B5EF4-FFF2-40B4-BE49-F238E27FC236}">
                    <a16:creationId xmlns:a16="http://schemas.microsoft.com/office/drawing/2014/main" id="{BC866060-A0CE-9A12-21A7-83480347FAA0}"/>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Periodic Review and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Re Qualification</a:t>
                </a:r>
              </a:p>
            </p:txBody>
          </p:sp>
          <p:sp>
            <p:nvSpPr>
              <p:cNvPr id="255" name="Oval 254">
                <a:extLst>
                  <a:ext uri="{FF2B5EF4-FFF2-40B4-BE49-F238E27FC236}">
                    <a16:creationId xmlns:a16="http://schemas.microsoft.com/office/drawing/2014/main" id="{30A6FBE4-1E3F-DA20-CC26-47D13C145EE3}"/>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03</a:t>
                </a:r>
              </a:p>
            </p:txBody>
          </p:sp>
          <p:sp>
            <p:nvSpPr>
              <p:cNvPr id="257" name="Rectangle: Diagonal Corners Rounded 256">
                <a:extLst>
                  <a:ext uri="{FF2B5EF4-FFF2-40B4-BE49-F238E27FC236}">
                    <a16:creationId xmlns:a16="http://schemas.microsoft.com/office/drawing/2014/main" id="{541C9B59-F232-3717-0B53-962EF89224A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Change Impact Assessment</a:t>
                </a:r>
              </a:p>
            </p:txBody>
          </p:sp>
          <p:sp>
            <p:nvSpPr>
              <p:cNvPr id="258" name="Oval 257">
                <a:extLst>
                  <a:ext uri="{FF2B5EF4-FFF2-40B4-BE49-F238E27FC236}">
                    <a16:creationId xmlns:a16="http://schemas.microsoft.com/office/drawing/2014/main" id="{FAB02D6A-BE81-21F1-BE03-EC5E660D02B3}"/>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04</a:t>
                </a:r>
              </a:p>
            </p:txBody>
          </p:sp>
          <p:cxnSp>
            <p:nvCxnSpPr>
              <p:cNvPr id="259" name="Straight Arrow Connector 258">
                <a:extLst>
                  <a:ext uri="{FF2B5EF4-FFF2-40B4-BE49-F238E27FC236}">
                    <a16:creationId xmlns:a16="http://schemas.microsoft.com/office/drawing/2014/main" id="{71097313-DCF1-6374-F74D-440B7CFFFCB1}"/>
                  </a:ext>
                </a:extLst>
              </p:cNvPr>
              <p:cNvCxnSpPr>
                <a:stCxn id="249" idx="4"/>
                <a:endCxn id="252"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609F00E-F5A3-E0DB-1BC7-40576D035666}"/>
                  </a:ext>
                </a:extLst>
              </p:cNvPr>
              <p:cNvCxnSpPr>
                <a:stCxn id="252" idx="4"/>
                <a:endCxn id="255"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0ACE280B-74A5-917E-6CA4-EC670A356485}"/>
                  </a:ext>
                </a:extLst>
              </p:cNvPr>
              <p:cNvCxnSpPr>
                <a:stCxn id="255" idx="4"/>
                <a:endCxn id="258"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7" name="Connector: Elbow 266">
              <a:extLst>
                <a:ext uri="{FF2B5EF4-FFF2-40B4-BE49-F238E27FC236}">
                  <a16:creationId xmlns:a16="http://schemas.microsoft.com/office/drawing/2014/main" id="{75F6B426-2D55-8126-AE61-4034FA3FE608}"/>
                </a:ext>
              </a:extLst>
            </p:cNvPr>
            <p:cNvCxnSpPr>
              <a:stCxn id="257" idx="0"/>
              <a:endCxn id="232" idx="2"/>
            </p:cNvCxnSpPr>
            <p:nvPr/>
          </p:nvCxnSpPr>
          <p:spPr>
            <a:xfrm flipV="1">
              <a:off x="3084440" y="2609814"/>
              <a:ext cx="342497"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DB88AB7D-1D1E-1740-E895-FB8E409E1580}"/>
                </a:ext>
              </a:extLst>
            </p:cNvPr>
            <p:cNvCxnSpPr>
              <a:stCxn id="239" idx="0"/>
              <a:endCxn id="216" idx="2"/>
            </p:cNvCxnSpPr>
            <p:nvPr/>
          </p:nvCxnSpPr>
          <p:spPr>
            <a:xfrm flipV="1">
              <a:off x="5667417" y="2609814"/>
              <a:ext cx="645538"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63B911F2-3654-D5FD-6A00-EDE2D0081520}"/>
                </a:ext>
              </a:extLst>
            </p:cNvPr>
            <p:cNvCxnSpPr>
              <a:stCxn id="222" idx="0"/>
              <a:endCxn id="170" idx="2"/>
            </p:cNvCxnSpPr>
            <p:nvPr/>
          </p:nvCxnSpPr>
          <p:spPr>
            <a:xfrm flipV="1">
              <a:off x="8553435" y="2612683"/>
              <a:ext cx="342709" cy="1598330"/>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005E2FF6-0C05-14EB-BEB8-48BB724DBA51}"/>
                </a:ext>
              </a:extLst>
            </p:cNvPr>
            <p:cNvSpPr/>
            <p:nvPr/>
          </p:nvSpPr>
          <p:spPr>
            <a:xfrm>
              <a:off x="1054269" y="4926627"/>
              <a:ext cx="10082355" cy="38301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a:t>
              </a:r>
              <a:r>
                <a:rPr kumimoji="0" lang="en-US" sz="1260" b="1" i="0" u="none" strike="noStrike" kern="1200" cap="none" spc="0" normalizeH="0" baseline="0" noProof="0" err="1">
                  <a:ln>
                    <a:noFill/>
                  </a:ln>
                  <a:solidFill>
                    <a:schemeClr val="bg1"/>
                  </a:solidFill>
                  <a:effectLst/>
                  <a:uLnTx/>
                  <a:uFillTx/>
                  <a:latin typeface="+mj-lt"/>
                  <a:ea typeface="+mn-ea"/>
                  <a:cs typeface="Arial" panose="020B0604020202020204" pitchFamily="34" charset="0"/>
                </a:rPr>
                <a:t>VConnect</a:t>
              </a: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Direct Data Access from Equipment and Instruments</a:t>
              </a:r>
            </a:p>
          </p:txBody>
        </p:sp>
        <p:sp>
          <p:nvSpPr>
            <p:cNvPr id="275" name="Isosceles Triangle 274">
              <a:extLst>
                <a:ext uri="{FF2B5EF4-FFF2-40B4-BE49-F238E27FC236}">
                  <a16:creationId xmlns:a16="http://schemas.microsoft.com/office/drawing/2014/main" id="{A721997D-C340-4D67-9CD3-B874E3CF7A81}"/>
                </a:ext>
              </a:extLst>
            </p:cNvPr>
            <p:cNvSpPr/>
            <p:nvPr/>
          </p:nvSpPr>
          <p:spPr>
            <a:xfrm rot="10800000">
              <a:off x="1054269" y="4491706"/>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6" name="Isosceles Triangle 275">
              <a:extLst>
                <a:ext uri="{FF2B5EF4-FFF2-40B4-BE49-F238E27FC236}">
                  <a16:creationId xmlns:a16="http://schemas.microsoft.com/office/drawing/2014/main" id="{DE753E87-681B-F298-977B-237A950982DC}"/>
                </a:ext>
              </a:extLst>
            </p:cNvPr>
            <p:cNvSpPr/>
            <p:nvPr/>
          </p:nvSpPr>
          <p:spPr>
            <a:xfrm rot="10800000">
              <a:off x="3665361" y="4513393"/>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7" name="Isosceles Triangle 276">
              <a:extLst>
                <a:ext uri="{FF2B5EF4-FFF2-40B4-BE49-F238E27FC236}">
                  <a16:creationId xmlns:a16="http://schemas.microsoft.com/office/drawing/2014/main" id="{454AD735-CA73-1106-7D67-D1400650B676}"/>
                </a:ext>
              </a:extLst>
            </p:cNvPr>
            <p:cNvSpPr/>
            <p:nvPr/>
          </p:nvSpPr>
          <p:spPr>
            <a:xfrm rot="10800000">
              <a:off x="6524713" y="4515534"/>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8" name="Isosceles Triangle 277">
              <a:extLst>
                <a:ext uri="{FF2B5EF4-FFF2-40B4-BE49-F238E27FC236}">
                  <a16:creationId xmlns:a16="http://schemas.microsoft.com/office/drawing/2014/main" id="{DA468F16-F9AC-EAE9-3927-52E492D0729A}"/>
                </a:ext>
              </a:extLst>
            </p:cNvPr>
            <p:cNvSpPr/>
            <p:nvPr/>
          </p:nvSpPr>
          <p:spPr>
            <a:xfrm rot="10800000">
              <a:off x="9117896" y="4509690"/>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grpSp>
    </p:spTree>
    <p:extLst>
      <p:ext uri="{BB962C8B-B14F-4D97-AF65-F5344CB8AC3E}">
        <p14:creationId xmlns:p14="http://schemas.microsoft.com/office/powerpoint/2010/main" val="3156429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 name="Title 255">
            <a:extLst>
              <a:ext uri="{FF2B5EF4-FFF2-40B4-BE49-F238E27FC236}">
                <a16:creationId xmlns:a16="http://schemas.microsoft.com/office/drawing/2014/main" id="{E9E1DD27-45CE-3677-923C-F1472DFBC129}"/>
              </a:ext>
            </a:extLst>
          </p:cNvPr>
          <p:cNvSpPr>
            <a:spLocks noGrp="1"/>
          </p:cNvSpPr>
          <p:nvPr>
            <p:ph type="title"/>
          </p:nvPr>
        </p:nvSpPr>
        <p:spPr/>
        <p:txBody>
          <a:bodyPr/>
          <a:lstStyle/>
          <a:p>
            <a:r>
              <a:rPr lang="en-US"/>
              <a:t>Product Lifecyle in the ValGenesis platform</a:t>
            </a:r>
          </a:p>
        </p:txBody>
      </p:sp>
      <p:sp>
        <p:nvSpPr>
          <p:cNvPr id="4" name="Slide Number Placeholder 3">
            <a:extLst>
              <a:ext uri="{FF2B5EF4-FFF2-40B4-BE49-F238E27FC236}">
                <a16:creationId xmlns:a16="http://schemas.microsoft.com/office/drawing/2014/main" id="{BC6A3558-74D4-4A22-90F1-4696A39EF528}"/>
              </a:ext>
            </a:extLst>
          </p:cNvPr>
          <p:cNvSpPr>
            <a:spLocks noGrp="1"/>
          </p:cNvSpPr>
          <p:nvPr>
            <p:ph type="sldNum" sz="quarter" idx="4294967295"/>
          </p:nvPr>
        </p:nvSpPr>
        <p:spPr>
          <a:xfrm>
            <a:off x="9448800" y="6356350"/>
            <a:ext cx="2743200" cy="365125"/>
          </a:xfrm>
        </p:spPr>
        <p:txBody>
          <a:bodyPr/>
          <a:lstStyle/>
          <a:p>
            <a:pPr defTabSz="822960"/>
            <a:fld id="{DCBC74A0-7A2A-4DDD-BEA9-A47B45B41240}" type="slidenum">
              <a:rPr lang="en-US">
                <a:solidFill>
                  <a:srgbClr val="FFFFFF"/>
                </a:solidFill>
              </a:rPr>
              <a:pPr defTabSz="822960"/>
              <a:t>38</a:t>
            </a:fld>
            <a:endParaRPr lang="en-US">
              <a:solidFill>
                <a:srgbClr val="FFFFFF"/>
              </a:solidFill>
            </a:endParaRPr>
          </a:p>
        </p:txBody>
      </p:sp>
      <p:sp>
        <p:nvSpPr>
          <p:cNvPr id="193" name="Rectangle: Rounded Corners 192">
            <a:extLst>
              <a:ext uri="{FF2B5EF4-FFF2-40B4-BE49-F238E27FC236}">
                <a16:creationId xmlns:a16="http://schemas.microsoft.com/office/drawing/2014/main" id="{0C08FD32-7A81-4AAD-AC1A-8E09F6F21E78}"/>
              </a:ext>
            </a:extLst>
          </p:cNvPr>
          <p:cNvSpPr/>
          <p:nvPr/>
        </p:nvSpPr>
        <p:spPr>
          <a:xfrm>
            <a:off x="731519" y="1566447"/>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sp>
        <p:nvSpPr>
          <p:cNvPr id="208" name="TextBox 207">
            <a:extLst>
              <a:ext uri="{FF2B5EF4-FFF2-40B4-BE49-F238E27FC236}">
                <a16:creationId xmlns:a16="http://schemas.microsoft.com/office/drawing/2014/main" id="{BF74BEB6-250E-410B-8CBC-E9923DED33FD}"/>
              </a:ext>
            </a:extLst>
          </p:cNvPr>
          <p:cNvSpPr txBox="1">
            <a:spLocks/>
          </p:cNvSpPr>
          <p:nvPr/>
        </p:nvSpPr>
        <p:spPr>
          <a:xfrm>
            <a:off x="3632557" y="1629066"/>
            <a:ext cx="2034860" cy="590931"/>
          </a:xfrm>
          <a:prstGeom prst="rect">
            <a:avLst/>
          </a:prstGeom>
          <a:solidFill>
            <a:schemeClr val="tx1"/>
          </a:solidFill>
        </p:spPr>
        <p:txBody>
          <a:bodyPr wrap="square" rtlCol="0" anchor="ctr">
            <a:noAutofit/>
          </a:bodyPr>
          <a:lstStyle/>
          <a:p>
            <a:pPr algn="ctr" defTabSz="822960"/>
            <a:r>
              <a:rPr lang="en-US" sz="1260" b="1">
                <a:solidFill>
                  <a:schemeClr val="bg1"/>
                </a:solidFill>
                <a:cs typeface="Arial" panose="020B0604020202020204" pitchFamily="34" charset="0"/>
              </a:rPr>
              <a:t>Process </a:t>
            </a:r>
            <a:r>
              <a:rPr lang="en-US" sz="1260" b="1" err="1">
                <a:solidFill>
                  <a:schemeClr val="bg1"/>
                </a:solidFill>
                <a:cs typeface="Arial" panose="020B0604020202020204" pitchFamily="34" charset="0"/>
              </a:rPr>
              <a:t>Mngr</a:t>
            </a:r>
            <a:r>
              <a:rPr lang="en-US" sz="1260" b="1">
                <a:solidFill>
                  <a:schemeClr val="bg1"/>
                </a:solidFill>
                <a:cs typeface="Arial" panose="020B0604020202020204" pitchFamily="34" charset="0"/>
              </a:rPr>
              <a:t> + VLMS</a:t>
            </a:r>
          </a:p>
          <a:p>
            <a:pPr algn="ctr" defTabSz="822960"/>
            <a:r>
              <a:rPr lang="en-US" sz="990">
                <a:solidFill>
                  <a:schemeClr val="tx1">
                    <a:lumMod val="20000"/>
                    <a:lumOff val="80000"/>
                  </a:schemeClr>
                </a:solidFill>
                <a:cs typeface="Arial" panose="020B0604020202020204" pitchFamily="34" charset="0"/>
              </a:rPr>
              <a:t>Cleaning and Process Validation</a:t>
            </a:r>
          </a:p>
        </p:txBody>
      </p:sp>
      <p:sp>
        <p:nvSpPr>
          <p:cNvPr id="204" name="TextBox 203">
            <a:extLst>
              <a:ext uri="{FF2B5EF4-FFF2-40B4-BE49-F238E27FC236}">
                <a16:creationId xmlns:a16="http://schemas.microsoft.com/office/drawing/2014/main" id="{D2B72CFC-EB5F-4789-B426-805BB8EDA1D2}"/>
              </a:ext>
            </a:extLst>
          </p:cNvPr>
          <p:cNvSpPr txBox="1">
            <a:spLocks/>
          </p:cNvSpPr>
          <p:nvPr/>
        </p:nvSpPr>
        <p:spPr>
          <a:xfrm>
            <a:off x="1054269" y="1629067"/>
            <a:ext cx="2030171" cy="590931"/>
          </a:xfrm>
          <a:prstGeom prst="rect">
            <a:avLst/>
          </a:prstGeom>
          <a:solidFill>
            <a:schemeClr val="tx1"/>
          </a:solidFill>
        </p:spPr>
        <p:txBody>
          <a:bodyPr wrap="square" rtlCol="0" anchor="ctr">
            <a:noAutofit/>
          </a:bodyPr>
          <a:lstStyle/>
          <a:p>
            <a:pPr algn="ctr" defTabSz="822960"/>
            <a:r>
              <a:rPr lang="en-US" sz="1260" b="1">
                <a:solidFill>
                  <a:schemeClr val="bg1"/>
                </a:solidFill>
                <a:cs typeface="Arial" panose="020B0604020202020204" pitchFamily="34" charset="0"/>
              </a:rPr>
              <a:t>Process Manager</a:t>
            </a:r>
          </a:p>
          <a:p>
            <a:pPr algn="ctr" defTabSz="822960"/>
            <a:r>
              <a:rPr lang="en-US" sz="990">
                <a:solidFill>
                  <a:schemeClr val="tx1">
                    <a:lumMod val="20000"/>
                    <a:lumOff val="80000"/>
                  </a:schemeClr>
                </a:solidFill>
                <a:cs typeface="Arial" panose="020B0604020202020204" pitchFamily="34" charset="0"/>
              </a:rPr>
              <a:t>Cleaning and Process </a:t>
            </a:r>
            <a:br>
              <a:rPr lang="en-US" sz="990">
                <a:solidFill>
                  <a:schemeClr val="tx1">
                    <a:lumMod val="20000"/>
                    <a:lumOff val="80000"/>
                  </a:schemeClr>
                </a:solidFill>
                <a:cs typeface="Arial" panose="020B0604020202020204" pitchFamily="34" charset="0"/>
              </a:rPr>
            </a:br>
            <a:r>
              <a:rPr lang="en-US" sz="990">
                <a:solidFill>
                  <a:schemeClr val="tx1">
                    <a:lumMod val="20000"/>
                    <a:lumOff val="80000"/>
                  </a:schemeClr>
                </a:solidFill>
                <a:cs typeface="Arial" panose="020B0604020202020204" pitchFamily="34" charset="0"/>
              </a:rPr>
              <a:t>Validation</a:t>
            </a:r>
          </a:p>
        </p:txBody>
      </p:sp>
      <p:sp>
        <p:nvSpPr>
          <p:cNvPr id="217" name="Rectangle: Rounded Corners 216">
            <a:extLst>
              <a:ext uri="{FF2B5EF4-FFF2-40B4-BE49-F238E27FC236}">
                <a16:creationId xmlns:a16="http://schemas.microsoft.com/office/drawing/2014/main" id="{997F372C-B27C-449B-816D-D7BE2C1C994F}"/>
              </a:ext>
            </a:extLst>
          </p:cNvPr>
          <p:cNvSpPr/>
          <p:nvPr/>
        </p:nvSpPr>
        <p:spPr>
          <a:xfrm>
            <a:off x="1054268" y="1115806"/>
            <a:ext cx="10082355" cy="38301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tx1"/>
                </a:solidFill>
                <a:effectLst/>
                <a:uLnTx/>
                <a:uFillTx/>
                <a:latin typeface="+mj-lt"/>
                <a:ea typeface="+mn-ea"/>
                <a:cs typeface="Arial" panose="020B0604020202020204" pitchFamily="34" charset="0"/>
              </a:rPr>
              <a:t>iRisk</a:t>
            </a:r>
            <a:r>
              <a:rPr lang="en-US" sz="1260" b="1">
                <a:solidFill>
                  <a:schemeClr val="tx1"/>
                </a:solidFill>
                <a:latin typeface="+mj-lt"/>
                <a:cs typeface="Arial" panose="020B0604020202020204" pitchFamily="34" charset="0"/>
              </a:rPr>
              <a:t>: </a:t>
            </a:r>
            <a:r>
              <a:rPr kumimoji="0" lang="en-US" sz="1260" b="1" i="0" u="none" strike="noStrike" kern="1200" cap="none" spc="0" normalizeH="0" baseline="0" noProof="0">
                <a:ln>
                  <a:noFill/>
                </a:ln>
                <a:solidFill>
                  <a:schemeClr val="tx1"/>
                </a:solidFill>
                <a:effectLst/>
                <a:uLnTx/>
                <a:uFillTx/>
                <a:latin typeface="+mj-lt"/>
                <a:ea typeface="+mn-ea"/>
                <a:cs typeface="Arial" panose="020B0604020202020204" pitchFamily="34" charset="0"/>
              </a:rPr>
              <a:t>Risk Lifecycle Management </a:t>
            </a:r>
            <a:r>
              <a:rPr lang="en-US" sz="1260">
                <a:solidFill>
                  <a:schemeClr val="tx1"/>
                </a:solidFill>
                <a:latin typeface="+mj-lt"/>
              </a:rPr>
              <a:t>  </a:t>
            </a:r>
          </a:p>
        </p:txBody>
      </p:sp>
      <p:sp>
        <p:nvSpPr>
          <p:cNvPr id="209" name="Rectangle 208">
            <a:extLst>
              <a:ext uri="{FF2B5EF4-FFF2-40B4-BE49-F238E27FC236}">
                <a16:creationId xmlns:a16="http://schemas.microsoft.com/office/drawing/2014/main" id="{880FC0B6-EC4A-4242-A8B6-99A0E2D30F8C}"/>
              </a:ext>
            </a:extLst>
          </p:cNvPr>
          <p:cNvSpPr/>
          <p:nvPr/>
        </p:nvSpPr>
        <p:spPr>
          <a:xfrm>
            <a:off x="9127891" y="1623900"/>
            <a:ext cx="2008733"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Process Insight </a:t>
            </a:r>
            <a:r>
              <a:rPr lang="en-US" sz="1620">
                <a:solidFill>
                  <a:schemeClr val="bg1"/>
                </a:solidFill>
              </a:rPr>
              <a:t>  </a:t>
            </a:r>
          </a:p>
        </p:txBody>
      </p:sp>
      <p:sp>
        <p:nvSpPr>
          <p:cNvPr id="205" name="Rectangle 204">
            <a:extLst>
              <a:ext uri="{FF2B5EF4-FFF2-40B4-BE49-F238E27FC236}">
                <a16:creationId xmlns:a16="http://schemas.microsoft.com/office/drawing/2014/main" id="{98FA08C4-2D84-4F34-9BD3-489F49AFBFD8}"/>
              </a:ext>
            </a:extLst>
          </p:cNvPr>
          <p:cNvSpPr/>
          <p:nvPr/>
        </p:nvSpPr>
        <p:spPr>
          <a:xfrm>
            <a:off x="6523476" y="1622243"/>
            <a:ext cx="2029959" cy="602921"/>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260" b="1">
                <a:solidFill>
                  <a:schemeClr val="bg1"/>
                </a:solidFill>
                <a:cs typeface="Arial" panose="020B0604020202020204" pitchFamily="34" charset="0"/>
              </a:rPr>
              <a:t>e</a:t>
            </a:r>
            <a:r>
              <a:rPr kumimoji="0" lang="en-US" sz="1260" b="1" i="0" u="none" strike="noStrike" kern="1200" cap="none" spc="0" normalizeH="0" baseline="0" noProof="0">
                <a:ln>
                  <a:noFill/>
                </a:ln>
                <a:solidFill>
                  <a:schemeClr val="bg1"/>
                </a:solidFill>
                <a:effectLst/>
                <a:uLnTx/>
                <a:uFillTx/>
                <a:ea typeface="+mn-ea"/>
                <a:cs typeface="Arial" panose="020B0604020202020204" pitchFamily="34" charset="0"/>
              </a:rPr>
              <a:t>-Logbook</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rPr>
              <a:t>e-Logbook and </a:t>
            </a:r>
            <a:r>
              <a:rPr kumimoji="0" lang="en-US" sz="990" i="0" u="none" strike="noStrike" kern="1200" cap="none" spc="0" normalizeH="0" baseline="0" noProof="0" err="1">
                <a:ln>
                  <a:noFill/>
                </a:ln>
                <a:solidFill>
                  <a:schemeClr val="tx1">
                    <a:lumMod val="20000"/>
                    <a:lumOff val="80000"/>
                  </a:schemeClr>
                </a:solidFill>
                <a:effectLst/>
                <a:uLnTx/>
                <a:uFillTx/>
                <a:ea typeface="+mn-ea"/>
                <a:cs typeface="Arial" panose="020B0604020202020204" pitchFamily="34" charset="0"/>
              </a:rPr>
              <a:t>eBR</a:t>
            </a:r>
            <a:endParaRPr kumimoji="0" lang="en-US" sz="990" i="0" u="none" strike="noStrike" kern="1200" cap="none" spc="0" normalizeH="0" baseline="0" noProof="0">
              <a:ln>
                <a:noFill/>
              </a:ln>
              <a:solidFill>
                <a:schemeClr val="tx1">
                  <a:lumMod val="20000"/>
                  <a:lumOff val="80000"/>
                </a:schemeClr>
              </a:solidFill>
              <a:effectLst/>
              <a:uLnTx/>
              <a:uFillTx/>
              <a:ea typeface="+mn-ea"/>
              <a:cs typeface="Arial" panose="020B0604020202020204" pitchFamily="34" charset="0"/>
            </a:endParaRPr>
          </a:p>
        </p:txBody>
      </p:sp>
      <p:cxnSp>
        <p:nvCxnSpPr>
          <p:cNvPr id="244" name="Straight Arrow Connector 243">
            <a:extLst>
              <a:ext uri="{FF2B5EF4-FFF2-40B4-BE49-F238E27FC236}">
                <a16:creationId xmlns:a16="http://schemas.microsoft.com/office/drawing/2014/main" id="{AA336F8C-31BB-D1A1-8173-7C2043BA58A6}"/>
              </a:ext>
            </a:extLst>
          </p:cNvPr>
          <p:cNvCxnSpPr>
            <a:cxnSpLocks/>
          </p:cNvCxnSpPr>
          <p:nvPr/>
        </p:nvCxnSpPr>
        <p:spPr>
          <a:xfrm>
            <a:off x="4655082" y="1501010"/>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F2C47204-60A0-9BF8-C185-258230D6F356}"/>
              </a:ext>
            </a:extLst>
          </p:cNvPr>
          <p:cNvCxnSpPr>
            <a:cxnSpLocks/>
          </p:cNvCxnSpPr>
          <p:nvPr/>
        </p:nvCxnSpPr>
        <p:spPr>
          <a:xfrm>
            <a:off x="7559302" y="1506686"/>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FD5F452-DC62-BA55-216A-D53ACB514653}"/>
              </a:ext>
            </a:extLst>
          </p:cNvPr>
          <p:cNvCxnSpPr>
            <a:cxnSpLocks/>
          </p:cNvCxnSpPr>
          <p:nvPr/>
        </p:nvCxnSpPr>
        <p:spPr>
          <a:xfrm>
            <a:off x="10177109" y="1489657"/>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23C8DB72-E50E-F525-50C5-B403AD42B120}"/>
              </a:ext>
            </a:extLst>
          </p:cNvPr>
          <p:cNvSpPr txBox="1"/>
          <p:nvPr/>
        </p:nvSpPr>
        <p:spPr>
          <a:xfrm>
            <a:off x="1054268" y="5496822"/>
            <a:ext cx="10092351" cy="686022"/>
          </a:xfrm>
          <a:prstGeom prst="rect">
            <a:avLst/>
          </a:prstGeom>
          <a:noFill/>
        </p:spPr>
        <p:txBody>
          <a:bodyPr wrap="square">
            <a:spAutoFit/>
          </a:bodyPr>
          <a:lstStyle/>
          <a:p>
            <a:pPr algn="ctr" defTabSz="822960">
              <a:lnSpc>
                <a:spcPct val="110000"/>
              </a:lnSpc>
              <a:defRPr/>
            </a:pPr>
            <a:r>
              <a:rPr lang="en-US" sz="1200" kern="0">
                <a:solidFill>
                  <a:srgbClr val="000000">
                    <a:lumMod val="65000"/>
                    <a:lumOff val="35000"/>
                  </a:srgbClr>
                </a:solidFill>
                <a:cs typeface="Arial" panose="020B0604020202020204" pitchFamily="34" charset="0"/>
              </a:rPr>
              <a:t>Realtime Status of Product Lifecycle</a:t>
            </a:r>
          </a:p>
          <a:p>
            <a:pPr algn="ctr" defTabSz="822960">
              <a:lnSpc>
                <a:spcPct val="110000"/>
              </a:lnSpc>
              <a:defRPr/>
            </a:pPr>
            <a:r>
              <a:rPr lang="en-US" sz="1200" kern="0">
                <a:solidFill>
                  <a:srgbClr val="000000">
                    <a:lumMod val="65000"/>
                    <a:lumOff val="35000"/>
                  </a:srgbClr>
                </a:solidFill>
                <a:cs typeface="Arial" panose="020B0604020202020204" pitchFamily="34" charset="0"/>
              </a:rPr>
              <a:t>Eliminate Batch Failures</a:t>
            </a:r>
          </a:p>
          <a:p>
            <a:pPr algn="ctr" defTabSz="822960">
              <a:lnSpc>
                <a:spcPct val="110000"/>
              </a:lnSpc>
              <a:defRPr/>
            </a:pPr>
            <a:r>
              <a:rPr lang="en-US" sz="1200" kern="0">
                <a:solidFill>
                  <a:srgbClr val="000000">
                    <a:lumMod val="65000"/>
                    <a:lumOff val="35000"/>
                  </a:srgbClr>
                </a:solidFill>
                <a:cs typeface="Arial" panose="020B0604020202020204" pitchFamily="34" charset="0"/>
              </a:rPr>
              <a:t>Predictive Maintenance</a:t>
            </a:r>
          </a:p>
        </p:txBody>
      </p:sp>
      <p:sp>
        <p:nvSpPr>
          <p:cNvPr id="12" name="Rectangle: Rounded Corners 11">
            <a:extLst>
              <a:ext uri="{FF2B5EF4-FFF2-40B4-BE49-F238E27FC236}">
                <a16:creationId xmlns:a16="http://schemas.microsoft.com/office/drawing/2014/main" id="{E819507A-3312-E72E-E977-205BF5C67753}"/>
              </a:ext>
            </a:extLst>
          </p:cNvPr>
          <p:cNvSpPr/>
          <p:nvPr/>
        </p:nvSpPr>
        <p:spPr>
          <a:xfrm>
            <a:off x="6200726" y="1566447"/>
            <a:ext cx="5258649" cy="716170"/>
          </a:xfrm>
          <a:prstGeom prst="roundRect">
            <a:avLst>
              <a:gd name="adj" fmla="val 3589"/>
            </a:avLst>
          </a:prstGeom>
          <a:noFill/>
          <a:ln w="635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prstClr val="white"/>
              </a:solidFill>
              <a:latin typeface="Calibri" panose="020F0502020204030204"/>
            </a:endParaRPr>
          </a:p>
        </p:txBody>
      </p:sp>
      <p:cxnSp>
        <p:nvCxnSpPr>
          <p:cNvPr id="169" name="Straight Arrow Connector 168">
            <a:extLst>
              <a:ext uri="{FF2B5EF4-FFF2-40B4-BE49-F238E27FC236}">
                <a16:creationId xmlns:a16="http://schemas.microsoft.com/office/drawing/2014/main" id="{9CDFC97B-44FE-AA48-BB6B-211CB4C4D49C}"/>
              </a:ext>
            </a:extLst>
          </p:cNvPr>
          <p:cNvCxnSpPr>
            <a:cxnSpLocks/>
          </p:cNvCxnSpPr>
          <p:nvPr/>
        </p:nvCxnSpPr>
        <p:spPr>
          <a:xfrm>
            <a:off x="2069354" y="1501010"/>
            <a:ext cx="0" cy="174876"/>
          </a:xfrm>
          <a:prstGeom prst="straightConnector1">
            <a:avLst/>
          </a:prstGeom>
          <a:ln>
            <a:solidFill>
              <a:schemeClr val="tx2">
                <a:lumMod val="50000"/>
                <a:lumOff val="50000"/>
              </a:schemeClr>
            </a:solidFill>
            <a:tailEnd type="stealth"/>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5A4DADA2-5B3F-0AE5-8DD1-1FAFB71BF1AA}"/>
              </a:ext>
            </a:extLst>
          </p:cNvPr>
          <p:cNvGrpSpPr/>
          <p:nvPr/>
        </p:nvGrpSpPr>
        <p:grpSpPr>
          <a:xfrm>
            <a:off x="8896144" y="2466362"/>
            <a:ext cx="2240480" cy="2062289"/>
            <a:chOff x="8805031" y="2371607"/>
            <a:chExt cx="2240480" cy="2062289"/>
          </a:xfrm>
        </p:grpSpPr>
        <p:sp>
          <p:nvSpPr>
            <p:cNvPr id="71" name="Rectangle: Diagonal Corners Rounded 70">
              <a:extLst>
                <a:ext uri="{FF2B5EF4-FFF2-40B4-BE49-F238E27FC236}">
                  <a16:creationId xmlns:a16="http://schemas.microsoft.com/office/drawing/2014/main" id="{0D5783D7-C3FA-4593-A604-C60C6404DE2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Continuous Process Verification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IN" sz="90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170" name="Oval 169">
              <a:extLst>
                <a:ext uri="{FF2B5EF4-FFF2-40B4-BE49-F238E27FC236}">
                  <a16:creationId xmlns:a16="http://schemas.microsoft.com/office/drawing/2014/main" id="{D59D0174-25A9-9BA3-F5B7-ED41E29F9BBF}"/>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13</a:t>
              </a:r>
            </a:p>
          </p:txBody>
        </p:sp>
        <p:sp>
          <p:nvSpPr>
            <p:cNvPr id="69" name="Rectangle: Diagonal Corners Rounded 68">
              <a:extLst>
                <a:ext uri="{FF2B5EF4-FFF2-40B4-BE49-F238E27FC236}">
                  <a16:creationId xmlns:a16="http://schemas.microsoft.com/office/drawing/2014/main" id="{20AB5199-68AF-48EE-9FF2-47917F3763C8}"/>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APQR</a:t>
              </a:r>
              <a:endParaRPr lang="en-US" sz="900" b="1">
                <a:solidFill>
                  <a:schemeClr val="bg2">
                    <a:lumMod val="10000"/>
                  </a:schemeClr>
                </a:solidFill>
              </a:endParaRPr>
            </a:p>
          </p:txBody>
        </p:sp>
        <p:sp>
          <p:nvSpPr>
            <p:cNvPr id="171" name="Oval 170">
              <a:extLst>
                <a:ext uri="{FF2B5EF4-FFF2-40B4-BE49-F238E27FC236}">
                  <a16:creationId xmlns:a16="http://schemas.microsoft.com/office/drawing/2014/main" id="{21D1AA5A-6339-75BE-F7F4-66D41E004028}"/>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14</a:t>
              </a:r>
            </a:p>
          </p:txBody>
        </p:sp>
        <p:sp>
          <p:nvSpPr>
            <p:cNvPr id="177" name="Rectangle: Diagonal Corners Rounded 176">
              <a:extLst>
                <a:ext uri="{FF2B5EF4-FFF2-40B4-BE49-F238E27FC236}">
                  <a16:creationId xmlns:a16="http://schemas.microsoft.com/office/drawing/2014/main" id="{60A0F336-5E34-75EF-7EDB-2BAEC606E6AA}"/>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Quality Metrics</a:t>
              </a:r>
            </a:p>
          </p:txBody>
        </p:sp>
        <p:sp>
          <p:nvSpPr>
            <p:cNvPr id="180" name="Oval 179">
              <a:extLst>
                <a:ext uri="{FF2B5EF4-FFF2-40B4-BE49-F238E27FC236}">
                  <a16:creationId xmlns:a16="http://schemas.microsoft.com/office/drawing/2014/main" id="{6539DF10-D046-3FD2-7CEF-DFE9E4490EF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15</a:t>
              </a:r>
            </a:p>
          </p:txBody>
        </p:sp>
        <p:sp>
          <p:nvSpPr>
            <p:cNvPr id="182" name="Rectangle: Diagonal Corners Rounded 181">
              <a:extLst>
                <a:ext uri="{FF2B5EF4-FFF2-40B4-BE49-F238E27FC236}">
                  <a16:creationId xmlns:a16="http://schemas.microsoft.com/office/drawing/2014/main" id="{ADC78329-8A12-B811-D160-F7D6F2E1EE59}"/>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Predictive Maintenance </a:t>
              </a:r>
              <a:b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br>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(AI/ML)</a:t>
              </a:r>
            </a:p>
          </p:txBody>
        </p:sp>
        <p:sp>
          <p:nvSpPr>
            <p:cNvPr id="183" name="Oval 182">
              <a:extLst>
                <a:ext uri="{FF2B5EF4-FFF2-40B4-BE49-F238E27FC236}">
                  <a16:creationId xmlns:a16="http://schemas.microsoft.com/office/drawing/2014/main" id="{D17A4EE0-27F7-E0AB-349C-7D3E878D48A6}"/>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16</a:t>
              </a:r>
            </a:p>
          </p:txBody>
        </p:sp>
        <p:cxnSp>
          <p:nvCxnSpPr>
            <p:cNvPr id="196" name="Straight Arrow Connector 195">
              <a:extLst>
                <a:ext uri="{FF2B5EF4-FFF2-40B4-BE49-F238E27FC236}">
                  <a16:creationId xmlns:a16="http://schemas.microsoft.com/office/drawing/2014/main" id="{5E8991C8-69B1-43C6-162C-BFAC5EA4D224}"/>
                </a:ext>
              </a:extLst>
            </p:cNvPr>
            <p:cNvCxnSpPr>
              <a:stCxn id="170" idx="4"/>
              <a:endCxn id="171"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BBC994BD-0ED4-8148-96E3-9CFBD66618D5}"/>
                </a:ext>
              </a:extLst>
            </p:cNvPr>
            <p:cNvCxnSpPr>
              <a:stCxn id="171" idx="4"/>
              <a:endCxn id="180"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8ADEBAB-4A05-E18A-07E2-A7E067A02CA5}"/>
                </a:ext>
              </a:extLst>
            </p:cNvPr>
            <p:cNvCxnSpPr>
              <a:stCxn id="180" idx="4"/>
              <a:endCxn id="18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FCAE2502-7E1D-99CF-738B-11F007ED74A8}"/>
              </a:ext>
            </a:extLst>
          </p:cNvPr>
          <p:cNvGrpSpPr/>
          <p:nvPr/>
        </p:nvGrpSpPr>
        <p:grpSpPr>
          <a:xfrm>
            <a:off x="6312955" y="2463493"/>
            <a:ext cx="2240480" cy="2062289"/>
            <a:chOff x="8805031" y="2371607"/>
            <a:chExt cx="2240480" cy="2062289"/>
          </a:xfrm>
        </p:grpSpPr>
        <p:sp>
          <p:nvSpPr>
            <p:cNvPr id="215" name="Rectangle: Diagonal Corners Rounded 214">
              <a:extLst>
                <a:ext uri="{FF2B5EF4-FFF2-40B4-BE49-F238E27FC236}">
                  <a16:creationId xmlns:a16="http://schemas.microsoft.com/office/drawing/2014/main" id="{BCB0633C-0E40-8988-3DE3-ACA211D7B2EA}"/>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Batch Records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Cleaning Validation – Stage 3</a:t>
              </a:r>
            </a:p>
          </p:txBody>
        </p:sp>
        <p:sp>
          <p:nvSpPr>
            <p:cNvPr id="216" name="Oval 215">
              <a:extLst>
                <a:ext uri="{FF2B5EF4-FFF2-40B4-BE49-F238E27FC236}">
                  <a16:creationId xmlns:a16="http://schemas.microsoft.com/office/drawing/2014/main" id="{861AEB3B-C920-1929-1F1C-397C9AA1649C}"/>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09</a:t>
              </a:r>
            </a:p>
          </p:txBody>
        </p:sp>
        <p:sp>
          <p:nvSpPr>
            <p:cNvPr id="218" name="Rectangle: Diagonal Corners Rounded 217">
              <a:extLst>
                <a:ext uri="{FF2B5EF4-FFF2-40B4-BE49-F238E27FC236}">
                  <a16:creationId xmlns:a16="http://schemas.microsoft.com/office/drawing/2014/main" id="{42EB5D46-E289-7127-0692-A7DBF1AD18BC}"/>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Electronic Batch Records</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Process Validation – Stage 3</a:t>
              </a:r>
            </a:p>
          </p:txBody>
        </p:sp>
        <p:sp>
          <p:nvSpPr>
            <p:cNvPr id="219" name="Oval 218">
              <a:extLst>
                <a:ext uri="{FF2B5EF4-FFF2-40B4-BE49-F238E27FC236}">
                  <a16:creationId xmlns:a16="http://schemas.microsoft.com/office/drawing/2014/main" id="{9DFBDC45-4E26-FD54-9FA2-AE7BB208892E}"/>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10</a:t>
              </a:r>
            </a:p>
          </p:txBody>
        </p:sp>
        <p:sp>
          <p:nvSpPr>
            <p:cNvPr id="220" name="Rectangle: Diagonal Corners Rounded 219">
              <a:extLst>
                <a:ext uri="{FF2B5EF4-FFF2-40B4-BE49-F238E27FC236}">
                  <a16:creationId xmlns:a16="http://schemas.microsoft.com/office/drawing/2014/main" id="{4995BE3B-C18C-23FB-1E1D-5F26F5FA808E}"/>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Digital Logbook</a:t>
              </a:r>
            </a:p>
          </p:txBody>
        </p:sp>
        <p:sp>
          <p:nvSpPr>
            <p:cNvPr id="221" name="Oval 220">
              <a:extLst>
                <a:ext uri="{FF2B5EF4-FFF2-40B4-BE49-F238E27FC236}">
                  <a16:creationId xmlns:a16="http://schemas.microsoft.com/office/drawing/2014/main" id="{03044CB2-8FF3-466A-A9B9-496CB4B5B72C}"/>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11</a:t>
              </a:r>
            </a:p>
          </p:txBody>
        </p:sp>
        <p:sp>
          <p:nvSpPr>
            <p:cNvPr id="222" name="Rectangle: Diagonal Corners Rounded 221">
              <a:extLst>
                <a:ext uri="{FF2B5EF4-FFF2-40B4-BE49-F238E27FC236}">
                  <a16:creationId xmlns:a16="http://schemas.microsoft.com/office/drawing/2014/main" id="{BD0B4F1D-FDF9-C330-FEC6-19798605927E}"/>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Knowledge Management</a:t>
              </a:r>
            </a:p>
          </p:txBody>
        </p:sp>
        <p:sp>
          <p:nvSpPr>
            <p:cNvPr id="223" name="Oval 222">
              <a:extLst>
                <a:ext uri="{FF2B5EF4-FFF2-40B4-BE49-F238E27FC236}">
                  <a16:creationId xmlns:a16="http://schemas.microsoft.com/office/drawing/2014/main" id="{94FB8E20-9142-C7F2-1EA4-4AC6C41BF501}"/>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12</a:t>
              </a:r>
            </a:p>
          </p:txBody>
        </p:sp>
        <p:cxnSp>
          <p:nvCxnSpPr>
            <p:cNvPr id="224" name="Straight Arrow Connector 223">
              <a:extLst>
                <a:ext uri="{FF2B5EF4-FFF2-40B4-BE49-F238E27FC236}">
                  <a16:creationId xmlns:a16="http://schemas.microsoft.com/office/drawing/2014/main" id="{ECA21F4A-D85F-A39F-6014-B567AFA888EF}"/>
                </a:ext>
              </a:extLst>
            </p:cNvPr>
            <p:cNvCxnSpPr>
              <a:stCxn id="216" idx="4"/>
              <a:endCxn id="219"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C907269D-32FA-A188-5D2A-666F6DF74B36}"/>
                </a:ext>
              </a:extLst>
            </p:cNvPr>
            <p:cNvCxnSpPr>
              <a:stCxn id="219" idx="4"/>
              <a:endCxn id="221"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26C50EE-302B-FCE5-F0D9-401FC9037345}"/>
                </a:ext>
              </a:extLst>
            </p:cNvPr>
            <p:cNvCxnSpPr>
              <a:stCxn id="221" idx="4"/>
              <a:endCxn id="223"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4F6CA738-DB91-E1CD-01BE-AFCD343A4127}"/>
              </a:ext>
            </a:extLst>
          </p:cNvPr>
          <p:cNvGrpSpPr/>
          <p:nvPr/>
        </p:nvGrpSpPr>
        <p:grpSpPr>
          <a:xfrm>
            <a:off x="3426937" y="2463493"/>
            <a:ext cx="2240480" cy="2062289"/>
            <a:chOff x="8805031" y="2371607"/>
            <a:chExt cx="2240480" cy="2062289"/>
          </a:xfrm>
        </p:grpSpPr>
        <p:sp>
          <p:nvSpPr>
            <p:cNvPr id="231" name="Rectangle: Diagonal Corners Rounded 230">
              <a:extLst>
                <a:ext uri="{FF2B5EF4-FFF2-40B4-BE49-F238E27FC236}">
                  <a16:creationId xmlns:a16="http://schemas.microsoft.com/office/drawing/2014/main" id="{34B5FD27-FCC1-5A26-C2B3-745E6B0DAE45}"/>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Design + Grouping</a:t>
              </a:r>
            </a:p>
          </p:txBody>
        </p:sp>
        <p:sp>
          <p:nvSpPr>
            <p:cNvPr id="232" name="Oval 231">
              <a:extLst>
                <a:ext uri="{FF2B5EF4-FFF2-40B4-BE49-F238E27FC236}">
                  <a16:creationId xmlns:a16="http://schemas.microsoft.com/office/drawing/2014/main" id="{1C49A205-CC6B-842E-884D-E3B3349586A3}"/>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05</a:t>
              </a:r>
            </a:p>
          </p:txBody>
        </p:sp>
        <p:sp>
          <p:nvSpPr>
            <p:cNvPr id="233" name="Rectangle: Diagonal Corners Rounded 232">
              <a:extLst>
                <a:ext uri="{FF2B5EF4-FFF2-40B4-BE49-F238E27FC236}">
                  <a16:creationId xmlns:a16="http://schemas.microsoft.com/office/drawing/2014/main" id="{E34F0A40-7A52-7AFD-EAEF-236D916AE8F1}"/>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34" name="Oval 233">
              <a:extLst>
                <a:ext uri="{FF2B5EF4-FFF2-40B4-BE49-F238E27FC236}">
                  <a16:creationId xmlns:a16="http://schemas.microsoft.com/office/drawing/2014/main" id="{8DDF5CE2-20FE-7ACD-80DD-2604242BB202}"/>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06</a:t>
              </a:r>
            </a:p>
          </p:txBody>
        </p:sp>
        <p:sp>
          <p:nvSpPr>
            <p:cNvPr id="235" name="Rectangle: Diagonal Corners Rounded 234">
              <a:extLst>
                <a:ext uri="{FF2B5EF4-FFF2-40B4-BE49-F238E27FC236}">
                  <a16:creationId xmlns:a16="http://schemas.microsoft.com/office/drawing/2014/main" id="{E9F5C5AB-C851-61C2-78D3-AFF7B8AAEA11}"/>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US" sz="900" b="0" i="0" u="none" strike="noStrike" kern="0" cap="none" spc="0" normalizeH="0" baseline="0" noProof="0">
                  <a:ln>
                    <a:noFill/>
                  </a:ln>
                  <a:solidFill>
                    <a:schemeClr val="tx1"/>
                  </a:solidFill>
                  <a:effectLst/>
                  <a:uLnTx/>
                  <a:uFillTx/>
                  <a:ea typeface="+mn-ea"/>
                  <a:cs typeface="Arial" panose="020B0604020202020204" pitchFamily="34" charset="0"/>
                </a:rPr>
                <a:t>Equipment + Facility Readiness</a:t>
              </a:r>
            </a:p>
          </p:txBody>
        </p:sp>
        <p:sp>
          <p:nvSpPr>
            <p:cNvPr id="238" name="Oval 237">
              <a:extLst>
                <a:ext uri="{FF2B5EF4-FFF2-40B4-BE49-F238E27FC236}">
                  <a16:creationId xmlns:a16="http://schemas.microsoft.com/office/drawing/2014/main" id="{53D22DB8-3911-0308-9FB6-B893B54FD0F4}"/>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07</a:t>
              </a:r>
            </a:p>
          </p:txBody>
        </p:sp>
        <p:sp>
          <p:nvSpPr>
            <p:cNvPr id="239" name="Rectangle: Diagonal Corners Rounded 238">
              <a:extLst>
                <a:ext uri="{FF2B5EF4-FFF2-40B4-BE49-F238E27FC236}">
                  <a16:creationId xmlns:a16="http://schemas.microsoft.com/office/drawing/2014/main" id="{2F5CAD8F-99F4-7F34-F112-BB9BAF7D387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IN"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Validation</a:t>
              </a:r>
            </a:p>
            <a:p>
              <a:pPr algn="ctr" defTabSz="822960"/>
              <a:r>
                <a:rPr kumimoji="0" lang="en-IN" sz="900" b="0" i="0" u="none" strike="noStrike" kern="0" cap="none" spc="0" normalizeH="0" baseline="0" noProof="0">
                  <a:ln>
                    <a:noFill/>
                  </a:ln>
                  <a:solidFill>
                    <a:schemeClr val="tx1"/>
                  </a:solidFill>
                  <a:effectLst/>
                  <a:uLnTx/>
                  <a:uFillTx/>
                  <a:ea typeface="+mn-ea"/>
                  <a:cs typeface="Arial" panose="020B0604020202020204" pitchFamily="34" charset="0"/>
                </a:rPr>
                <a:t>PPQ</a:t>
              </a:r>
            </a:p>
          </p:txBody>
        </p:sp>
        <p:sp>
          <p:nvSpPr>
            <p:cNvPr id="240" name="Oval 239">
              <a:extLst>
                <a:ext uri="{FF2B5EF4-FFF2-40B4-BE49-F238E27FC236}">
                  <a16:creationId xmlns:a16="http://schemas.microsoft.com/office/drawing/2014/main" id="{838A6E24-CB46-E5F1-054C-7E4A2DD2D470}"/>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08</a:t>
              </a:r>
            </a:p>
          </p:txBody>
        </p:sp>
        <p:cxnSp>
          <p:nvCxnSpPr>
            <p:cNvPr id="241" name="Straight Arrow Connector 240">
              <a:extLst>
                <a:ext uri="{FF2B5EF4-FFF2-40B4-BE49-F238E27FC236}">
                  <a16:creationId xmlns:a16="http://schemas.microsoft.com/office/drawing/2014/main" id="{85F3110D-A2DD-B4B2-B5C5-DEF72C113230}"/>
                </a:ext>
              </a:extLst>
            </p:cNvPr>
            <p:cNvCxnSpPr>
              <a:stCxn id="232" idx="4"/>
              <a:endCxn id="234"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84649313-4A3A-2F25-B000-0E1BDDA42C1F}"/>
                </a:ext>
              </a:extLst>
            </p:cNvPr>
            <p:cNvCxnSpPr>
              <a:stCxn id="234" idx="4"/>
              <a:endCxn id="238"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3B276970-6EBC-0EF9-CE21-1F3A759F1A2F}"/>
                </a:ext>
              </a:extLst>
            </p:cNvPr>
            <p:cNvCxnSpPr>
              <a:stCxn id="238" idx="4"/>
              <a:endCxn id="240"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C9831CD1-BB0E-36CB-BF12-9DBAFC2FAF6B}"/>
              </a:ext>
            </a:extLst>
          </p:cNvPr>
          <p:cNvGrpSpPr/>
          <p:nvPr/>
        </p:nvGrpSpPr>
        <p:grpSpPr>
          <a:xfrm>
            <a:off x="843960" y="2463493"/>
            <a:ext cx="2240480" cy="2062289"/>
            <a:chOff x="8805031" y="2371607"/>
            <a:chExt cx="2240480" cy="2062289"/>
          </a:xfrm>
        </p:grpSpPr>
        <p:sp>
          <p:nvSpPr>
            <p:cNvPr id="248" name="Rectangle: Diagonal Corners Rounded 247">
              <a:extLst>
                <a:ext uri="{FF2B5EF4-FFF2-40B4-BE49-F238E27FC236}">
                  <a16:creationId xmlns:a16="http://schemas.microsoft.com/office/drawing/2014/main" id="{42934C16-02F2-5960-5E17-EB583B5C9331}"/>
                </a:ext>
              </a:extLst>
            </p:cNvPr>
            <p:cNvSpPr/>
            <p:nvPr/>
          </p:nvSpPr>
          <p:spPr>
            <a:xfrm>
              <a:off x="9016790" y="2371607"/>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Cleaning Validation </a:t>
              </a:r>
            </a:p>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Studies (Stage 1)</a:t>
              </a:r>
            </a:p>
          </p:txBody>
        </p:sp>
        <p:sp>
          <p:nvSpPr>
            <p:cNvPr id="249" name="Oval 248">
              <a:extLst>
                <a:ext uri="{FF2B5EF4-FFF2-40B4-BE49-F238E27FC236}">
                  <a16:creationId xmlns:a16="http://schemas.microsoft.com/office/drawing/2014/main" id="{F32AF922-B74C-88E1-9266-D5E5ED081C75}"/>
                </a:ext>
              </a:extLst>
            </p:cNvPr>
            <p:cNvSpPr/>
            <p:nvPr/>
          </p:nvSpPr>
          <p:spPr>
            <a:xfrm>
              <a:off x="8805031" y="2469564"/>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01</a:t>
              </a:r>
            </a:p>
          </p:txBody>
        </p:sp>
        <p:sp>
          <p:nvSpPr>
            <p:cNvPr id="250" name="Rectangle: Diagonal Corners Rounded 249">
              <a:extLst>
                <a:ext uri="{FF2B5EF4-FFF2-40B4-BE49-F238E27FC236}">
                  <a16:creationId xmlns:a16="http://schemas.microsoft.com/office/drawing/2014/main" id="{3A4B21B1-DF79-1090-EBEC-ACAB0E6108B0}"/>
                </a:ext>
              </a:extLst>
            </p:cNvPr>
            <p:cNvSpPr/>
            <p:nvPr/>
          </p:nvSpPr>
          <p:spPr>
            <a:xfrm>
              <a:off x="9016790" y="2905340"/>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Equipment and Product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Grouping for CV</a:t>
              </a:r>
            </a:p>
          </p:txBody>
        </p:sp>
        <p:sp>
          <p:nvSpPr>
            <p:cNvPr id="252" name="Oval 251">
              <a:extLst>
                <a:ext uri="{FF2B5EF4-FFF2-40B4-BE49-F238E27FC236}">
                  <a16:creationId xmlns:a16="http://schemas.microsoft.com/office/drawing/2014/main" id="{024AE774-01CB-D4B0-1ECF-DA9D163702E1}"/>
                </a:ext>
              </a:extLst>
            </p:cNvPr>
            <p:cNvSpPr/>
            <p:nvPr/>
          </p:nvSpPr>
          <p:spPr>
            <a:xfrm>
              <a:off x="8805031" y="3003297"/>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02</a:t>
              </a:r>
            </a:p>
          </p:txBody>
        </p:sp>
        <p:sp>
          <p:nvSpPr>
            <p:cNvPr id="253" name="Rectangle: Diagonal Corners Rounded 252">
              <a:extLst>
                <a:ext uri="{FF2B5EF4-FFF2-40B4-BE49-F238E27FC236}">
                  <a16:creationId xmlns:a16="http://schemas.microsoft.com/office/drawing/2014/main" id="{BC866060-A0CE-9A12-21A7-83480347FAA0}"/>
                </a:ext>
              </a:extLst>
            </p:cNvPr>
            <p:cNvSpPr/>
            <p:nvPr/>
          </p:nvSpPr>
          <p:spPr>
            <a:xfrm>
              <a:off x="9016790" y="3439073"/>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err="1">
                  <a:ln>
                    <a:noFill/>
                  </a:ln>
                  <a:solidFill>
                    <a:schemeClr val="bg2">
                      <a:lumMod val="10000"/>
                    </a:schemeClr>
                  </a:solidFill>
                  <a:effectLst/>
                  <a:uLnTx/>
                  <a:uFillTx/>
                  <a:ea typeface="+mn-ea"/>
                  <a:cs typeface="Arial" panose="020B0604020202020204" pitchFamily="34" charset="0"/>
                </a:rPr>
                <a:t>QbD</a:t>
              </a:r>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for Process Validation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  (Stage 1)</a:t>
              </a:r>
            </a:p>
          </p:txBody>
        </p:sp>
        <p:sp>
          <p:nvSpPr>
            <p:cNvPr id="255" name="Oval 254">
              <a:extLst>
                <a:ext uri="{FF2B5EF4-FFF2-40B4-BE49-F238E27FC236}">
                  <a16:creationId xmlns:a16="http://schemas.microsoft.com/office/drawing/2014/main" id="{30A6FBE4-1E3F-DA20-CC26-47D13C145EE3}"/>
                </a:ext>
              </a:extLst>
            </p:cNvPr>
            <p:cNvSpPr/>
            <p:nvPr/>
          </p:nvSpPr>
          <p:spPr>
            <a:xfrm>
              <a:off x="8805031" y="3537030"/>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03</a:t>
              </a:r>
            </a:p>
          </p:txBody>
        </p:sp>
        <p:sp>
          <p:nvSpPr>
            <p:cNvPr id="257" name="Rectangle: Diagonal Corners Rounded 256">
              <a:extLst>
                <a:ext uri="{FF2B5EF4-FFF2-40B4-BE49-F238E27FC236}">
                  <a16:creationId xmlns:a16="http://schemas.microsoft.com/office/drawing/2014/main" id="{541C9B59-F232-3717-0B53-962EF89224AC}"/>
                </a:ext>
              </a:extLst>
            </p:cNvPr>
            <p:cNvSpPr/>
            <p:nvPr/>
          </p:nvSpPr>
          <p:spPr>
            <a:xfrm>
              <a:off x="9016790" y="3972806"/>
              <a:ext cx="2028721" cy="461090"/>
            </a:xfrm>
            <a:prstGeom prst="round2DiagRect">
              <a:avLst>
                <a:gd name="adj1" fmla="val 0"/>
                <a:gd name="adj2" fmla="val 0"/>
              </a:avLst>
            </a:prstGeom>
            <a:solidFill>
              <a:schemeClr val="bg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Process Design, Scaleup and </a:t>
              </a:r>
            </a:p>
            <a:p>
              <a:pPr algn="ctr" defTabSz="822960"/>
              <a:r>
                <a:rPr kumimoji="0" lang="en-US" sz="900" b="1" i="0" u="none" strike="noStrike" kern="0" cap="none" spc="0" normalizeH="0" baseline="0" noProof="0">
                  <a:ln>
                    <a:noFill/>
                  </a:ln>
                  <a:solidFill>
                    <a:schemeClr val="bg2">
                      <a:lumMod val="10000"/>
                    </a:schemeClr>
                  </a:solidFill>
                  <a:effectLst/>
                  <a:uLnTx/>
                  <a:uFillTx/>
                  <a:ea typeface="+mn-ea"/>
                  <a:cs typeface="Arial" panose="020B0604020202020204" pitchFamily="34" charset="0"/>
                </a:rPr>
                <a:t>Formulation Studies for PV</a:t>
              </a:r>
            </a:p>
          </p:txBody>
        </p:sp>
        <p:sp>
          <p:nvSpPr>
            <p:cNvPr id="258" name="Oval 257">
              <a:extLst>
                <a:ext uri="{FF2B5EF4-FFF2-40B4-BE49-F238E27FC236}">
                  <a16:creationId xmlns:a16="http://schemas.microsoft.com/office/drawing/2014/main" id="{FAB02D6A-BE81-21F1-BE03-EC5E660D02B3}"/>
                </a:ext>
              </a:extLst>
            </p:cNvPr>
            <p:cNvSpPr/>
            <p:nvPr/>
          </p:nvSpPr>
          <p:spPr>
            <a:xfrm>
              <a:off x="8805031" y="4070763"/>
              <a:ext cx="265176" cy="265176"/>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18288" rIns="0" bIns="0" rtlCol="0" anchor="ctr"/>
            <a:lstStyle/>
            <a:p>
              <a:pPr algn="ctr"/>
              <a:r>
                <a:rPr lang="en-US" sz="1050">
                  <a:solidFill>
                    <a:schemeClr val="bg1"/>
                  </a:solidFill>
                </a:rPr>
                <a:t>04</a:t>
              </a:r>
            </a:p>
          </p:txBody>
        </p:sp>
        <p:cxnSp>
          <p:nvCxnSpPr>
            <p:cNvPr id="259" name="Straight Arrow Connector 258">
              <a:extLst>
                <a:ext uri="{FF2B5EF4-FFF2-40B4-BE49-F238E27FC236}">
                  <a16:creationId xmlns:a16="http://schemas.microsoft.com/office/drawing/2014/main" id="{71097313-DCF1-6374-F74D-440B7CFFFCB1}"/>
                </a:ext>
              </a:extLst>
            </p:cNvPr>
            <p:cNvCxnSpPr>
              <a:stCxn id="249" idx="4"/>
              <a:endCxn id="252" idx="0"/>
            </p:cNvCxnSpPr>
            <p:nvPr/>
          </p:nvCxnSpPr>
          <p:spPr>
            <a:xfrm>
              <a:off x="8937619" y="2734740"/>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0" name="Straight Arrow Connector 259">
              <a:extLst>
                <a:ext uri="{FF2B5EF4-FFF2-40B4-BE49-F238E27FC236}">
                  <a16:creationId xmlns:a16="http://schemas.microsoft.com/office/drawing/2014/main" id="{0609F00E-F5A3-E0DB-1BC7-40576D035666}"/>
                </a:ext>
              </a:extLst>
            </p:cNvPr>
            <p:cNvCxnSpPr>
              <a:stCxn id="252" idx="4"/>
              <a:endCxn id="255" idx="0"/>
            </p:cNvCxnSpPr>
            <p:nvPr/>
          </p:nvCxnSpPr>
          <p:spPr>
            <a:xfrm>
              <a:off x="8937619" y="3268473"/>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1" name="Straight Arrow Connector 260">
              <a:extLst>
                <a:ext uri="{FF2B5EF4-FFF2-40B4-BE49-F238E27FC236}">
                  <a16:creationId xmlns:a16="http://schemas.microsoft.com/office/drawing/2014/main" id="{0ACE280B-74A5-917E-6CA4-EC670A356485}"/>
                </a:ext>
              </a:extLst>
            </p:cNvPr>
            <p:cNvCxnSpPr>
              <a:stCxn id="255" idx="4"/>
              <a:endCxn id="258" idx="0"/>
            </p:cNvCxnSpPr>
            <p:nvPr/>
          </p:nvCxnSpPr>
          <p:spPr>
            <a:xfrm>
              <a:off x="8937619" y="3802206"/>
              <a:ext cx="0" cy="2685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7" name="Connector: Elbow 266">
            <a:extLst>
              <a:ext uri="{FF2B5EF4-FFF2-40B4-BE49-F238E27FC236}">
                <a16:creationId xmlns:a16="http://schemas.microsoft.com/office/drawing/2014/main" id="{75F6B426-2D55-8126-AE61-4034FA3FE608}"/>
              </a:ext>
            </a:extLst>
          </p:cNvPr>
          <p:cNvCxnSpPr>
            <a:stCxn id="257" idx="0"/>
            <a:endCxn id="232" idx="2"/>
          </p:cNvCxnSpPr>
          <p:nvPr/>
        </p:nvCxnSpPr>
        <p:spPr>
          <a:xfrm flipV="1">
            <a:off x="3084440" y="2694038"/>
            <a:ext cx="342497"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1" name="Connector: Elbow 270">
            <a:extLst>
              <a:ext uri="{FF2B5EF4-FFF2-40B4-BE49-F238E27FC236}">
                <a16:creationId xmlns:a16="http://schemas.microsoft.com/office/drawing/2014/main" id="{DB88AB7D-1D1E-1740-E895-FB8E409E1580}"/>
              </a:ext>
            </a:extLst>
          </p:cNvPr>
          <p:cNvCxnSpPr>
            <a:stCxn id="239" idx="0"/>
            <a:endCxn id="216" idx="2"/>
          </p:cNvCxnSpPr>
          <p:nvPr/>
        </p:nvCxnSpPr>
        <p:spPr>
          <a:xfrm flipV="1">
            <a:off x="5667417" y="2694038"/>
            <a:ext cx="645538" cy="1601199"/>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63B911F2-3654-D5FD-6A00-EDE2D0081520}"/>
              </a:ext>
            </a:extLst>
          </p:cNvPr>
          <p:cNvCxnSpPr>
            <a:stCxn id="222" idx="0"/>
            <a:endCxn id="170" idx="2"/>
          </p:cNvCxnSpPr>
          <p:nvPr/>
        </p:nvCxnSpPr>
        <p:spPr>
          <a:xfrm flipV="1">
            <a:off x="8553435" y="2696907"/>
            <a:ext cx="342709" cy="1598330"/>
          </a:xfrm>
          <a:prstGeom prst="bentConnector3">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005E2FF6-0C05-14EB-BEB8-48BB724DBA51}"/>
              </a:ext>
            </a:extLst>
          </p:cNvPr>
          <p:cNvSpPr/>
          <p:nvPr/>
        </p:nvSpPr>
        <p:spPr>
          <a:xfrm>
            <a:off x="1054269" y="5010851"/>
            <a:ext cx="10082355" cy="38301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260" b="1" i="0" u="none" strike="noStrike" kern="1200" cap="none" spc="0" normalizeH="0" baseline="0" noProof="0" err="1">
                <a:ln>
                  <a:noFill/>
                </a:ln>
                <a:solidFill>
                  <a:schemeClr val="bg1"/>
                </a:solidFill>
                <a:effectLst/>
                <a:uLnTx/>
                <a:uFillTx/>
                <a:latin typeface="+mj-lt"/>
                <a:ea typeface="+mn-ea"/>
                <a:cs typeface="Arial" panose="020B0604020202020204" pitchFamily="34" charset="0"/>
              </a:rPr>
              <a:t>ValGenesis</a:t>
            </a:r>
            <a:r>
              <a:rPr kumimoji="0" lang="en-US" sz="1260" b="1" i="0" u="none" strike="noStrike" kern="1200" cap="none" spc="0" normalizeH="0" baseline="0" noProof="0">
                <a:ln>
                  <a:noFill/>
                </a:ln>
                <a:solidFill>
                  <a:schemeClr val="bg1"/>
                </a:solidFill>
                <a:effectLst/>
                <a:uLnTx/>
                <a:uFillTx/>
                <a:latin typeface="+mj-lt"/>
                <a:ea typeface="+mn-ea"/>
                <a:cs typeface="Arial" panose="020B0604020202020204" pitchFamily="34" charset="0"/>
              </a:rPr>
              <a:t> Gateway: API Layer for LIMS, SAP and QMS Systems</a:t>
            </a:r>
          </a:p>
        </p:txBody>
      </p:sp>
      <p:sp>
        <p:nvSpPr>
          <p:cNvPr id="275" name="Isosceles Triangle 274">
            <a:extLst>
              <a:ext uri="{FF2B5EF4-FFF2-40B4-BE49-F238E27FC236}">
                <a16:creationId xmlns:a16="http://schemas.microsoft.com/office/drawing/2014/main" id="{A721997D-C340-4D67-9CD3-B874E3CF7A81}"/>
              </a:ext>
            </a:extLst>
          </p:cNvPr>
          <p:cNvSpPr/>
          <p:nvPr/>
        </p:nvSpPr>
        <p:spPr>
          <a:xfrm rot="10800000">
            <a:off x="1054269" y="4575930"/>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6" name="Isosceles Triangle 275">
            <a:extLst>
              <a:ext uri="{FF2B5EF4-FFF2-40B4-BE49-F238E27FC236}">
                <a16:creationId xmlns:a16="http://schemas.microsoft.com/office/drawing/2014/main" id="{DE753E87-681B-F298-977B-237A950982DC}"/>
              </a:ext>
            </a:extLst>
          </p:cNvPr>
          <p:cNvSpPr/>
          <p:nvPr/>
        </p:nvSpPr>
        <p:spPr>
          <a:xfrm rot="10800000">
            <a:off x="3665361" y="4597617"/>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7" name="Isosceles Triangle 276">
            <a:extLst>
              <a:ext uri="{FF2B5EF4-FFF2-40B4-BE49-F238E27FC236}">
                <a16:creationId xmlns:a16="http://schemas.microsoft.com/office/drawing/2014/main" id="{454AD735-CA73-1106-7D67-D1400650B676}"/>
              </a:ext>
            </a:extLst>
          </p:cNvPr>
          <p:cNvSpPr/>
          <p:nvPr/>
        </p:nvSpPr>
        <p:spPr>
          <a:xfrm rot="10800000">
            <a:off x="6524713" y="4599758"/>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278" name="Isosceles Triangle 277">
            <a:extLst>
              <a:ext uri="{FF2B5EF4-FFF2-40B4-BE49-F238E27FC236}">
                <a16:creationId xmlns:a16="http://schemas.microsoft.com/office/drawing/2014/main" id="{DA468F16-F9AC-EAE9-3927-52E492D0729A}"/>
              </a:ext>
            </a:extLst>
          </p:cNvPr>
          <p:cNvSpPr/>
          <p:nvPr/>
        </p:nvSpPr>
        <p:spPr>
          <a:xfrm rot="10800000">
            <a:off x="9117896" y="4593914"/>
            <a:ext cx="2028722" cy="308334"/>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Tree>
    <p:extLst>
      <p:ext uri="{BB962C8B-B14F-4D97-AF65-F5344CB8AC3E}">
        <p14:creationId xmlns:p14="http://schemas.microsoft.com/office/powerpoint/2010/main" val="829658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32612C2-06EF-5109-BBB7-331394A8D900}"/>
              </a:ext>
            </a:extLst>
          </p:cNvPr>
          <p:cNvSpPr>
            <a:spLocks noGrp="1"/>
          </p:cNvSpPr>
          <p:nvPr>
            <p:ph type="body" idx="4294967295"/>
          </p:nvPr>
        </p:nvSpPr>
        <p:spPr>
          <a:xfrm>
            <a:off x="1042416" y="3522663"/>
            <a:ext cx="9144000" cy="590550"/>
          </a:xfrm>
        </p:spPr>
        <p:txBody>
          <a:bodyPr>
            <a:normAutofit/>
          </a:bodyPr>
          <a:lstStyle/>
          <a:p>
            <a:pPr marL="0" indent="0">
              <a:buNone/>
            </a:pPr>
            <a:r>
              <a:rPr lang="en-US" sz="3600">
                <a:solidFill>
                  <a:schemeClr val="accent5"/>
                </a:solidFill>
              </a:rPr>
              <a:t>Backed by real customer efficiency studies. </a:t>
            </a:r>
          </a:p>
        </p:txBody>
      </p:sp>
      <p:sp>
        <p:nvSpPr>
          <p:cNvPr id="6" name="Title 5">
            <a:extLst>
              <a:ext uri="{FF2B5EF4-FFF2-40B4-BE49-F238E27FC236}">
                <a16:creationId xmlns:a16="http://schemas.microsoft.com/office/drawing/2014/main" id="{6CCCC96B-EFB4-08C2-E1C6-2818834E2252}"/>
              </a:ext>
            </a:extLst>
          </p:cNvPr>
          <p:cNvSpPr>
            <a:spLocks noGrp="1"/>
          </p:cNvSpPr>
          <p:nvPr>
            <p:ph type="ctrTitle" idx="4294967295"/>
          </p:nvPr>
        </p:nvSpPr>
        <p:spPr>
          <a:xfrm>
            <a:off x="1042416" y="2197100"/>
            <a:ext cx="9144000" cy="1231900"/>
          </a:xfrm>
        </p:spPr>
        <p:txBody>
          <a:bodyPr>
            <a:normAutofit/>
          </a:bodyPr>
          <a:lstStyle/>
          <a:p>
            <a:r>
              <a:rPr lang="en-US" sz="8000" b="1">
                <a:solidFill>
                  <a:schemeClr val="tx1"/>
                </a:solidFill>
              </a:rPr>
              <a:t>A real ROI of 54%</a:t>
            </a:r>
          </a:p>
        </p:txBody>
      </p:sp>
    </p:spTree>
    <p:extLst>
      <p:ext uri="{BB962C8B-B14F-4D97-AF65-F5344CB8AC3E}">
        <p14:creationId xmlns:p14="http://schemas.microsoft.com/office/powerpoint/2010/main" val="414913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ECD9-EA3D-56AE-1068-66A5AF41E65B}"/>
              </a:ext>
            </a:extLst>
          </p:cNvPr>
          <p:cNvSpPr>
            <a:spLocks noGrp="1"/>
          </p:cNvSpPr>
          <p:nvPr>
            <p:ph type="title"/>
          </p:nvPr>
        </p:nvSpPr>
        <p:spPr/>
        <p:txBody>
          <a:bodyPr/>
          <a:lstStyle/>
          <a:p>
            <a:r>
              <a:rPr lang="en-US"/>
              <a:t>About us</a:t>
            </a:r>
          </a:p>
        </p:txBody>
      </p:sp>
      <p:grpSp>
        <p:nvGrpSpPr>
          <p:cNvPr id="8" name="Group 7">
            <a:extLst>
              <a:ext uri="{FF2B5EF4-FFF2-40B4-BE49-F238E27FC236}">
                <a16:creationId xmlns:a16="http://schemas.microsoft.com/office/drawing/2014/main" id="{DCEC62C5-35B2-3DEF-9C4E-A47DAD7C8BEF}"/>
              </a:ext>
            </a:extLst>
          </p:cNvPr>
          <p:cNvGrpSpPr/>
          <p:nvPr/>
        </p:nvGrpSpPr>
        <p:grpSpPr>
          <a:xfrm>
            <a:off x="4786009" y="0"/>
            <a:ext cx="7405991" cy="6762469"/>
            <a:chOff x="4786009" y="0"/>
            <a:chExt cx="7405991" cy="6762469"/>
          </a:xfrm>
        </p:grpSpPr>
        <p:pic>
          <p:nvPicPr>
            <p:cNvPr id="6" name="Graphic 5">
              <a:extLst>
                <a:ext uri="{FF2B5EF4-FFF2-40B4-BE49-F238E27FC236}">
                  <a16:creationId xmlns:a16="http://schemas.microsoft.com/office/drawing/2014/main" id="{BDF75C82-15D6-B1B8-039F-B47B40516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090" y="260487"/>
              <a:ext cx="6845916" cy="6501982"/>
            </a:xfrm>
            <a:prstGeom prst="rect">
              <a:avLst/>
            </a:prstGeom>
          </p:spPr>
        </p:pic>
        <p:sp>
          <p:nvSpPr>
            <p:cNvPr id="7" name="Rectangle 6">
              <a:extLst>
                <a:ext uri="{FF2B5EF4-FFF2-40B4-BE49-F238E27FC236}">
                  <a16:creationId xmlns:a16="http://schemas.microsoft.com/office/drawing/2014/main" id="{EBFBD6AF-21A9-BE08-EBB0-9542B945EE2C}"/>
                </a:ext>
              </a:extLst>
            </p:cNvPr>
            <p:cNvSpPr/>
            <p:nvPr/>
          </p:nvSpPr>
          <p:spPr>
            <a:xfrm>
              <a:off x="4786009" y="0"/>
              <a:ext cx="7405991" cy="64008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Content Placeholder 3">
            <a:extLst>
              <a:ext uri="{FF2B5EF4-FFF2-40B4-BE49-F238E27FC236}">
                <a16:creationId xmlns:a16="http://schemas.microsoft.com/office/drawing/2014/main" id="{32C7C99E-EFEC-7C7D-BD1F-2EADF642C1BE}"/>
              </a:ext>
            </a:extLst>
          </p:cNvPr>
          <p:cNvSpPr txBox="1">
            <a:spLocks/>
          </p:cNvSpPr>
          <p:nvPr/>
        </p:nvSpPr>
        <p:spPr>
          <a:xfrm>
            <a:off x="6780179" y="0"/>
            <a:ext cx="4416357" cy="6858000"/>
          </a:xfrm>
          <a:prstGeom prst="rect">
            <a:avLst/>
          </a:prstGeom>
        </p:spPr>
        <p:txBody>
          <a:bodyPr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ont-Trial Book"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ont-Trial Book"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ont-Trial Book"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ont-Trial Book"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ont-Trial Book"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Industry pioneer of digital validation</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Product-focused, patented technology​</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Comprehensive platform approach​</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98+% customer renewal rate</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YoY growth for 10+ years</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50+ global certified partners</a:t>
            </a:r>
          </a:p>
          <a:p>
            <a:pPr marL="365760" marR="0" lvl="0" indent="-365760" algn="l" defTabSz="914400" rtl="0" eaLnBrk="1" fontAlgn="auto" latinLnBrk="0" hangingPunct="1">
              <a:lnSpc>
                <a:spcPct val="110000"/>
              </a:lnSpc>
              <a:spcBef>
                <a:spcPts val="1000"/>
              </a:spcBef>
              <a:spcAft>
                <a:spcPts val="0"/>
              </a:spcAft>
              <a:buClr>
                <a:srgbClr val="FFD200"/>
              </a:buClr>
              <a:buSzTx/>
              <a:buFont typeface="Wingdings" panose="05000000000000000000" pitchFamily="2" charset="2"/>
              <a:buChar char="ü"/>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Staff across 4 continents</a:t>
            </a:r>
          </a:p>
        </p:txBody>
      </p:sp>
      <p:sp>
        <p:nvSpPr>
          <p:cNvPr id="3" name="Title 3">
            <a:extLst>
              <a:ext uri="{FF2B5EF4-FFF2-40B4-BE49-F238E27FC236}">
                <a16:creationId xmlns:a16="http://schemas.microsoft.com/office/drawing/2014/main" id="{37494CB9-128F-ED2B-E615-DD222CECF584}"/>
              </a:ext>
            </a:extLst>
          </p:cNvPr>
          <p:cNvSpPr txBox="1">
            <a:spLocks/>
          </p:cNvSpPr>
          <p:nvPr/>
        </p:nvSpPr>
        <p:spPr>
          <a:xfrm>
            <a:off x="731520" y="2905397"/>
            <a:ext cx="5701665" cy="297152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chemeClr val="tx1"/>
                </a:solidFill>
                <a:latin typeface="Mont-Trial SemiBold" panose="000006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a:ea typeface="+mj-ea"/>
                <a:cs typeface="Arial"/>
              </a:rPr>
              <a:t>ValGenesis empowers life sciences companies to improve quality of life by accelerating the delivery of consistent, safe products.</a:t>
            </a:r>
          </a:p>
        </p:txBody>
      </p:sp>
      <p:sp>
        <p:nvSpPr>
          <p:cNvPr id="4" name="TextBox 3">
            <a:extLst>
              <a:ext uri="{FF2B5EF4-FFF2-40B4-BE49-F238E27FC236}">
                <a16:creationId xmlns:a16="http://schemas.microsoft.com/office/drawing/2014/main" id="{9D5F369F-54E1-2CAD-A3F6-FCB2B8847543}"/>
              </a:ext>
            </a:extLst>
          </p:cNvPr>
          <p:cNvSpPr txBox="1"/>
          <p:nvPr/>
        </p:nvSpPr>
        <p:spPr>
          <a:xfrm>
            <a:off x="731520" y="1581958"/>
            <a:ext cx="5334794"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13D0FF"/>
                </a:solidFill>
                <a:effectLst/>
                <a:uLnTx/>
                <a:uFillTx/>
                <a:latin typeface="Arial" panose="020B0604020202020204"/>
                <a:ea typeface="+mn-ea"/>
                <a:cs typeface="+mn-cs"/>
              </a:rPr>
              <a:t>Our Mission</a:t>
            </a:r>
          </a:p>
        </p:txBody>
      </p:sp>
    </p:spTree>
    <p:extLst>
      <p:ext uri="{BB962C8B-B14F-4D97-AF65-F5344CB8AC3E}">
        <p14:creationId xmlns:p14="http://schemas.microsoft.com/office/powerpoint/2010/main" val="2858338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503B01-388B-68D3-077D-4002BB4317AF}"/>
              </a:ext>
            </a:extLst>
          </p:cNvPr>
          <p:cNvSpPr>
            <a:spLocks noGrp="1"/>
          </p:cNvSpPr>
          <p:nvPr>
            <p:ph type="sldNum" sz="quarter" idx="4294967295"/>
          </p:nvPr>
        </p:nvSpPr>
        <p:spPr>
          <a:xfrm>
            <a:off x="0" y="6356350"/>
            <a:ext cx="466725" cy="501650"/>
          </a:xfrm>
        </p:spPr>
        <p:txBody>
          <a:bodyPr/>
          <a:lstStyle/>
          <a:p>
            <a:fld id="{668D70EB-B7FF-4AB0-A48E-08C24E2E3245}" type="slidenum">
              <a:rPr lang="en-US" smtClean="0"/>
              <a:pPr/>
              <a:t>40</a:t>
            </a:fld>
            <a:endParaRPr lang="en-US"/>
          </a:p>
        </p:txBody>
      </p:sp>
      <p:pic>
        <p:nvPicPr>
          <p:cNvPr id="6" name="Picture 5" descr="A picture containing person, hospital room, indoor, room&#10;&#10;Description automatically generated">
            <a:extLst>
              <a:ext uri="{FF2B5EF4-FFF2-40B4-BE49-F238E27FC236}">
                <a16:creationId xmlns:a16="http://schemas.microsoft.com/office/drawing/2014/main" id="{F6C972AE-37DE-3ED0-BCC3-72454F27966C}"/>
              </a:ext>
            </a:extLst>
          </p:cNvPr>
          <p:cNvPicPr>
            <a:picLocks noChangeAspect="1"/>
          </p:cNvPicPr>
          <p:nvPr/>
        </p:nvPicPr>
        <p:blipFill rotWithShape="1">
          <a:blip r:embed="rId3">
            <a:extLst>
              <a:ext uri="{28A0092B-C50C-407E-A947-70E740481C1C}">
                <a14:useLocalDpi xmlns:a14="http://schemas.microsoft.com/office/drawing/2010/main" val="0"/>
              </a:ext>
            </a:extLst>
          </a:blip>
          <a:srcRect l="11234" r="29442"/>
          <a:stretch/>
        </p:blipFill>
        <p:spPr>
          <a:xfrm>
            <a:off x="1" y="0"/>
            <a:ext cx="6096000" cy="6858000"/>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849B84DB-79D9-08FF-ED31-48A0EC770B50}"/>
              </a:ext>
            </a:extLst>
          </p:cNvPr>
          <p:cNvPicPr>
            <a:picLocks noChangeAspect="1"/>
          </p:cNvPicPr>
          <p:nvPr/>
        </p:nvPicPr>
        <p:blipFill rotWithShape="1">
          <a:blip r:embed="rId4">
            <a:extLst>
              <a:ext uri="{28A0092B-C50C-407E-A947-70E740481C1C}">
                <a14:useLocalDpi xmlns:a14="http://schemas.microsoft.com/office/drawing/2010/main" val="0"/>
              </a:ext>
            </a:extLst>
          </a:blip>
          <a:srcRect l="6899" r="33842"/>
          <a:stretch/>
        </p:blipFill>
        <p:spPr>
          <a:xfrm>
            <a:off x="6096000" y="0"/>
            <a:ext cx="6096000" cy="6858000"/>
          </a:xfrm>
          <a:prstGeom prst="rect">
            <a:avLst/>
          </a:prstGeom>
        </p:spPr>
      </p:pic>
      <p:sp>
        <p:nvSpPr>
          <p:cNvPr id="10" name="Rectangle 9">
            <a:extLst>
              <a:ext uri="{FF2B5EF4-FFF2-40B4-BE49-F238E27FC236}">
                <a16:creationId xmlns:a16="http://schemas.microsoft.com/office/drawing/2014/main" id="{6BF305CD-4BEA-EAC1-47EE-DA20EED27A09}"/>
              </a:ext>
            </a:extLst>
          </p:cNvPr>
          <p:cNvSpPr/>
          <p:nvPr/>
        </p:nvSpPr>
        <p:spPr>
          <a:xfrm>
            <a:off x="0" y="3309583"/>
            <a:ext cx="6096000" cy="242930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457200" bIns="0" rtlCol="0" anchor="ctr"/>
          <a:lstStyle/>
          <a:p>
            <a:r>
              <a:rPr lang="en-US" sz="4000" b="1">
                <a:solidFill>
                  <a:schemeClr val="tx1"/>
                </a:solidFill>
              </a:rPr>
              <a:t>Superior business</a:t>
            </a:r>
            <a:br>
              <a:rPr lang="en-US" sz="4000" b="1">
                <a:solidFill>
                  <a:schemeClr val="tx1"/>
                </a:solidFill>
              </a:rPr>
            </a:br>
            <a:r>
              <a:rPr lang="en-US" sz="4000" b="1">
                <a:solidFill>
                  <a:schemeClr val="tx1"/>
                </a:solidFill>
              </a:rPr>
              <a:t>results today</a:t>
            </a:r>
          </a:p>
        </p:txBody>
      </p:sp>
      <p:sp>
        <p:nvSpPr>
          <p:cNvPr id="11" name="Rectangle 10">
            <a:extLst>
              <a:ext uri="{FF2B5EF4-FFF2-40B4-BE49-F238E27FC236}">
                <a16:creationId xmlns:a16="http://schemas.microsoft.com/office/drawing/2014/main" id="{BF92F497-655F-E7ED-0DFA-8F5FBBE62456}"/>
              </a:ext>
            </a:extLst>
          </p:cNvPr>
          <p:cNvSpPr/>
          <p:nvPr/>
        </p:nvSpPr>
        <p:spPr>
          <a:xfrm>
            <a:off x="6096000" y="3309583"/>
            <a:ext cx="6096000" cy="24293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0" rIns="457200" bIns="0" rtlCol="0" anchor="ctr"/>
          <a:lstStyle/>
          <a:p>
            <a:r>
              <a:rPr lang="en-US" sz="4000" b="1"/>
              <a:t>Life-changing patient results tomorrow</a:t>
            </a:r>
          </a:p>
        </p:txBody>
      </p:sp>
    </p:spTree>
    <p:extLst>
      <p:ext uri="{BB962C8B-B14F-4D97-AF65-F5344CB8AC3E}">
        <p14:creationId xmlns:p14="http://schemas.microsoft.com/office/powerpoint/2010/main" val="38941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33340E7-884D-C372-5D56-32AA17BCFE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222" y="798832"/>
            <a:ext cx="10579556" cy="5668366"/>
          </a:xfrm>
          <a:prstGeom prst="rect">
            <a:avLst/>
          </a:prstGeom>
        </p:spPr>
      </p:pic>
      <p:pic>
        <p:nvPicPr>
          <p:cNvPr id="8" name="Graphic 7">
            <a:extLst>
              <a:ext uri="{FF2B5EF4-FFF2-40B4-BE49-F238E27FC236}">
                <a16:creationId xmlns:a16="http://schemas.microsoft.com/office/drawing/2014/main" id="{358392F4-81E2-8BFA-569B-C1C17B7F3D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084" y="2351315"/>
            <a:ext cx="380767" cy="566056"/>
          </a:xfrm>
          <a:prstGeom prst="rect">
            <a:avLst/>
          </a:prstGeom>
        </p:spPr>
      </p:pic>
      <p:sp>
        <p:nvSpPr>
          <p:cNvPr id="9" name="Title 8">
            <a:extLst>
              <a:ext uri="{FF2B5EF4-FFF2-40B4-BE49-F238E27FC236}">
                <a16:creationId xmlns:a16="http://schemas.microsoft.com/office/drawing/2014/main" id="{7CA9150F-BBA7-4CE5-31D7-F7FCA8D74B99}"/>
              </a:ext>
            </a:extLst>
          </p:cNvPr>
          <p:cNvSpPr>
            <a:spLocks noGrp="1"/>
          </p:cNvSpPr>
          <p:nvPr>
            <p:ph type="title"/>
          </p:nvPr>
        </p:nvSpPr>
        <p:spPr>
          <a:xfrm>
            <a:off x="731520" y="457200"/>
            <a:ext cx="10698480" cy="341632"/>
          </a:xfrm>
        </p:spPr>
        <p:txBody>
          <a:bodyPr/>
          <a:lstStyle/>
          <a:p>
            <a:r>
              <a:rPr lang="en-US" dirty="0"/>
              <a:t>Our Locations</a:t>
            </a:r>
          </a:p>
        </p:txBody>
      </p:sp>
      <p:pic>
        <p:nvPicPr>
          <p:cNvPr id="10" name="Graphic 9">
            <a:extLst>
              <a:ext uri="{FF2B5EF4-FFF2-40B4-BE49-F238E27FC236}">
                <a16:creationId xmlns:a16="http://schemas.microsoft.com/office/drawing/2014/main" id="{5EACAC0F-72CE-F5FE-332B-550A82578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49957" y="2787150"/>
            <a:ext cx="380767" cy="566056"/>
          </a:xfrm>
          <a:prstGeom prst="rect">
            <a:avLst/>
          </a:prstGeom>
        </p:spPr>
      </p:pic>
      <p:cxnSp>
        <p:nvCxnSpPr>
          <p:cNvPr id="12" name="Elbow Connector 11">
            <a:extLst>
              <a:ext uri="{FF2B5EF4-FFF2-40B4-BE49-F238E27FC236}">
                <a16:creationId xmlns:a16="http://schemas.microsoft.com/office/drawing/2014/main" id="{7B882E4E-042C-DD24-158D-901A56505E40}"/>
              </a:ext>
            </a:extLst>
          </p:cNvPr>
          <p:cNvCxnSpPr>
            <a:cxnSpLocks/>
            <a:stCxn id="10" idx="0"/>
          </p:cNvCxnSpPr>
          <p:nvPr/>
        </p:nvCxnSpPr>
        <p:spPr>
          <a:xfrm rot="16200000" flipV="1">
            <a:off x="1519056" y="1965865"/>
            <a:ext cx="152807" cy="1489764"/>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3CB428-E2CC-836D-D407-F8300CABD4F9}"/>
              </a:ext>
            </a:extLst>
          </p:cNvPr>
          <p:cNvSpPr txBox="1"/>
          <p:nvPr/>
        </p:nvSpPr>
        <p:spPr>
          <a:xfrm>
            <a:off x="850577" y="2178112"/>
            <a:ext cx="1491350"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Santa Clara</a:t>
            </a:r>
          </a:p>
        </p:txBody>
      </p:sp>
      <p:cxnSp>
        <p:nvCxnSpPr>
          <p:cNvPr id="19" name="Elbow Connector 18">
            <a:extLst>
              <a:ext uri="{FF2B5EF4-FFF2-40B4-BE49-F238E27FC236}">
                <a16:creationId xmlns:a16="http://schemas.microsoft.com/office/drawing/2014/main" id="{02D7C176-CA26-3446-EEE8-3E65E7BCE38D}"/>
              </a:ext>
            </a:extLst>
          </p:cNvPr>
          <p:cNvCxnSpPr>
            <a:cxnSpLocks/>
          </p:cNvCxnSpPr>
          <p:nvPr/>
        </p:nvCxnSpPr>
        <p:spPr>
          <a:xfrm rot="10800000">
            <a:off x="4532317" y="2199834"/>
            <a:ext cx="1004153" cy="151322"/>
          </a:xfrm>
          <a:prstGeom prst="bentConnector3">
            <a:avLst>
              <a:gd name="adj1" fmla="val 1490"/>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F9A60F-2BAB-857C-687A-078E476A87EE}"/>
              </a:ext>
            </a:extLst>
          </p:cNvPr>
          <p:cNvSpPr txBox="1"/>
          <p:nvPr/>
        </p:nvSpPr>
        <p:spPr>
          <a:xfrm>
            <a:off x="4532314" y="1744072"/>
            <a:ext cx="1004153"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Lisbon</a:t>
            </a:r>
          </a:p>
        </p:txBody>
      </p:sp>
      <p:pic>
        <p:nvPicPr>
          <p:cNvPr id="24" name="Graphic 23">
            <a:extLst>
              <a:ext uri="{FF2B5EF4-FFF2-40B4-BE49-F238E27FC236}">
                <a16:creationId xmlns:a16="http://schemas.microsoft.com/office/drawing/2014/main" id="{39EECA81-4BD3-04C9-91CD-0E231F2A00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1507" y="4445536"/>
            <a:ext cx="380767" cy="566056"/>
          </a:xfrm>
          <a:prstGeom prst="rect">
            <a:avLst/>
          </a:prstGeom>
        </p:spPr>
      </p:pic>
      <p:cxnSp>
        <p:nvCxnSpPr>
          <p:cNvPr id="25" name="Elbow Connector 24">
            <a:extLst>
              <a:ext uri="{FF2B5EF4-FFF2-40B4-BE49-F238E27FC236}">
                <a16:creationId xmlns:a16="http://schemas.microsoft.com/office/drawing/2014/main" id="{4533C598-C7C0-9FE9-FFF7-506BA11A9F17}"/>
              </a:ext>
            </a:extLst>
          </p:cNvPr>
          <p:cNvCxnSpPr>
            <a:cxnSpLocks/>
          </p:cNvCxnSpPr>
          <p:nvPr/>
        </p:nvCxnSpPr>
        <p:spPr>
          <a:xfrm flipV="1">
            <a:off x="3396711" y="2806105"/>
            <a:ext cx="1272012" cy="144056"/>
          </a:xfrm>
          <a:prstGeom prst="bentConnector3">
            <a:avLst>
              <a:gd name="adj1" fmla="val -2403"/>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CD65F8-3454-9CDA-FC4A-7E648E09B2B9}"/>
              </a:ext>
            </a:extLst>
          </p:cNvPr>
          <p:cNvSpPr txBox="1"/>
          <p:nvPr/>
        </p:nvSpPr>
        <p:spPr>
          <a:xfrm>
            <a:off x="3753166" y="2880247"/>
            <a:ext cx="911340" cy="369332"/>
          </a:xfrm>
          <a:prstGeom prst="rect">
            <a:avLst/>
          </a:prstGeom>
          <a:solidFill>
            <a:srgbClr val="FFFFFF">
              <a:alpha val="87843"/>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Tampa</a:t>
            </a:r>
          </a:p>
        </p:txBody>
      </p:sp>
      <p:pic>
        <p:nvPicPr>
          <p:cNvPr id="34" name="Graphic 33">
            <a:extLst>
              <a:ext uri="{FF2B5EF4-FFF2-40B4-BE49-F238E27FC236}">
                <a16:creationId xmlns:a16="http://schemas.microsoft.com/office/drawing/2014/main" id="{F004EB87-0C1A-F351-7EEB-9C8E50FFDF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49815" y="2043666"/>
            <a:ext cx="380767" cy="566056"/>
          </a:xfrm>
          <a:prstGeom prst="rect">
            <a:avLst/>
          </a:prstGeom>
        </p:spPr>
      </p:pic>
      <p:cxnSp>
        <p:nvCxnSpPr>
          <p:cNvPr id="46" name="Elbow Connector 45">
            <a:extLst>
              <a:ext uri="{FF2B5EF4-FFF2-40B4-BE49-F238E27FC236}">
                <a16:creationId xmlns:a16="http://schemas.microsoft.com/office/drawing/2014/main" id="{8BF2FAB2-3257-BDAC-1428-63879AD8B40B}"/>
              </a:ext>
            </a:extLst>
          </p:cNvPr>
          <p:cNvCxnSpPr>
            <a:cxnSpLocks/>
          </p:cNvCxnSpPr>
          <p:nvPr/>
        </p:nvCxnSpPr>
        <p:spPr>
          <a:xfrm rot="10800000">
            <a:off x="2289066" y="1868709"/>
            <a:ext cx="1039580" cy="197255"/>
          </a:xfrm>
          <a:prstGeom prst="bentConnector3">
            <a:avLst>
              <a:gd name="adj1" fmla="val 678"/>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A21CE97-44D4-7AB3-F5E4-933F1BE1989D}"/>
              </a:ext>
            </a:extLst>
          </p:cNvPr>
          <p:cNvSpPr txBox="1"/>
          <p:nvPr/>
        </p:nvSpPr>
        <p:spPr>
          <a:xfrm>
            <a:off x="2289066" y="1412331"/>
            <a:ext cx="1039580" cy="369332"/>
          </a:xfrm>
          <a:prstGeom prst="rect">
            <a:avLst/>
          </a:prstGeom>
          <a:solidFill>
            <a:srgbClr val="FFFFFF">
              <a:alpha val="87843"/>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Toronto</a:t>
            </a:r>
          </a:p>
        </p:txBody>
      </p:sp>
      <p:cxnSp>
        <p:nvCxnSpPr>
          <p:cNvPr id="48" name="Elbow Connector 47">
            <a:extLst>
              <a:ext uri="{FF2B5EF4-FFF2-40B4-BE49-F238E27FC236}">
                <a16:creationId xmlns:a16="http://schemas.microsoft.com/office/drawing/2014/main" id="{0BBFA1C5-FD93-2DA4-E0CF-59BF744352EA}"/>
              </a:ext>
            </a:extLst>
          </p:cNvPr>
          <p:cNvCxnSpPr>
            <a:cxnSpLocks/>
          </p:cNvCxnSpPr>
          <p:nvPr/>
        </p:nvCxnSpPr>
        <p:spPr>
          <a:xfrm rot="10800000">
            <a:off x="3328647" y="4322971"/>
            <a:ext cx="1362155" cy="159990"/>
          </a:xfrm>
          <a:prstGeom prst="bentConnector3">
            <a:avLst>
              <a:gd name="adj1" fmla="val 5457"/>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99F572E-DC33-6D21-9A62-BD168076F3A6}"/>
              </a:ext>
            </a:extLst>
          </p:cNvPr>
          <p:cNvSpPr txBox="1"/>
          <p:nvPr/>
        </p:nvSpPr>
        <p:spPr>
          <a:xfrm>
            <a:off x="3314914" y="3873459"/>
            <a:ext cx="1300356" cy="369332"/>
          </a:xfrm>
          <a:prstGeom prst="rect">
            <a:avLst/>
          </a:prstGeom>
          <a:solidFill>
            <a:srgbClr val="FFFFFF">
              <a:alpha val="87843"/>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São Paulo</a:t>
            </a:r>
          </a:p>
        </p:txBody>
      </p:sp>
      <p:pic>
        <p:nvPicPr>
          <p:cNvPr id="54" name="Graphic 53">
            <a:extLst>
              <a:ext uri="{FF2B5EF4-FFF2-40B4-BE49-F238E27FC236}">
                <a16:creationId xmlns:a16="http://schemas.microsoft.com/office/drawing/2014/main" id="{F0436034-BBA3-DD16-B814-579E4197D5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68086" y="1865550"/>
            <a:ext cx="380767" cy="566056"/>
          </a:xfrm>
          <a:prstGeom prst="rect">
            <a:avLst/>
          </a:prstGeom>
        </p:spPr>
      </p:pic>
      <p:cxnSp>
        <p:nvCxnSpPr>
          <p:cNvPr id="55" name="Elbow Connector 54">
            <a:extLst>
              <a:ext uri="{FF2B5EF4-FFF2-40B4-BE49-F238E27FC236}">
                <a16:creationId xmlns:a16="http://schemas.microsoft.com/office/drawing/2014/main" id="{920C21F0-E297-34D3-345C-530296EF35FF}"/>
              </a:ext>
            </a:extLst>
          </p:cNvPr>
          <p:cNvCxnSpPr>
            <a:cxnSpLocks/>
            <a:stCxn id="54" idx="0"/>
          </p:cNvCxnSpPr>
          <p:nvPr/>
        </p:nvCxnSpPr>
        <p:spPr>
          <a:xfrm rot="5400000" flipH="1" flipV="1">
            <a:off x="6463189" y="1218149"/>
            <a:ext cx="142682" cy="1152120"/>
          </a:xfrm>
          <a:prstGeom prst="bentConnector2">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13EA23E-9773-6984-3FB1-7F9DC09FEEF5}"/>
              </a:ext>
            </a:extLst>
          </p:cNvPr>
          <p:cNvSpPr txBox="1"/>
          <p:nvPr/>
        </p:nvSpPr>
        <p:spPr>
          <a:xfrm>
            <a:off x="5958470" y="1283609"/>
            <a:ext cx="1152121"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Schiphol</a:t>
            </a:r>
          </a:p>
        </p:txBody>
      </p:sp>
      <p:pic>
        <p:nvPicPr>
          <p:cNvPr id="65" name="Graphic 64">
            <a:extLst>
              <a:ext uri="{FF2B5EF4-FFF2-40B4-BE49-F238E27FC236}">
                <a16:creationId xmlns:a16="http://schemas.microsoft.com/office/drawing/2014/main" id="{A6A4B589-CAB7-E4ED-8F95-4568531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8233" y="3397644"/>
            <a:ext cx="380767" cy="566056"/>
          </a:xfrm>
          <a:prstGeom prst="rect">
            <a:avLst/>
          </a:prstGeom>
        </p:spPr>
      </p:pic>
      <p:cxnSp>
        <p:nvCxnSpPr>
          <p:cNvPr id="66" name="Elbow Connector 65">
            <a:extLst>
              <a:ext uri="{FF2B5EF4-FFF2-40B4-BE49-F238E27FC236}">
                <a16:creationId xmlns:a16="http://schemas.microsoft.com/office/drawing/2014/main" id="{F8E7AD32-FCFC-70EB-5D1D-D8658EB36B50}"/>
              </a:ext>
            </a:extLst>
          </p:cNvPr>
          <p:cNvCxnSpPr>
            <a:cxnSpLocks/>
          </p:cNvCxnSpPr>
          <p:nvPr/>
        </p:nvCxnSpPr>
        <p:spPr>
          <a:xfrm flipV="1">
            <a:off x="8198618" y="3297535"/>
            <a:ext cx="1173440" cy="108656"/>
          </a:xfrm>
          <a:prstGeom prst="bentConnector3">
            <a:avLst>
              <a:gd name="adj1" fmla="val 858"/>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5DA5556-4883-B928-3EDC-53E9093183F5}"/>
              </a:ext>
            </a:extLst>
          </p:cNvPr>
          <p:cNvSpPr txBox="1"/>
          <p:nvPr/>
        </p:nvSpPr>
        <p:spPr>
          <a:xfrm>
            <a:off x="8219937" y="2838892"/>
            <a:ext cx="1152121"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Chennai</a:t>
            </a:r>
          </a:p>
        </p:txBody>
      </p:sp>
      <p:pic>
        <p:nvPicPr>
          <p:cNvPr id="73" name="Graphic 72">
            <a:extLst>
              <a:ext uri="{FF2B5EF4-FFF2-40B4-BE49-F238E27FC236}">
                <a16:creationId xmlns:a16="http://schemas.microsoft.com/office/drawing/2014/main" id="{ECE7C1CA-55F8-F5AB-B0A4-1FE86780F6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82194" y="2917206"/>
            <a:ext cx="380767" cy="566056"/>
          </a:xfrm>
          <a:prstGeom prst="rect">
            <a:avLst/>
          </a:prstGeom>
        </p:spPr>
      </p:pic>
      <p:pic>
        <p:nvPicPr>
          <p:cNvPr id="74" name="Graphic 73">
            <a:extLst>
              <a:ext uri="{FF2B5EF4-FFF2-40B4-BE49-F238E27FC236}">
                <a16:creationId xmlns:a16="http://schemas.microsoft.com/office/drawing/2014/main" id="{EDF3C96D-B14D-B1BD-920D-5A6E2D90FF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39170" y="3367875"/>
            <a:ext cx="380767" cy="566056"/>
          </a:xfrm>
          <a:prstGeom prst="rect">
            <a:avLst/>
          </a:prstGeom>
        </p:spPr>
      </p:pic>
      <p:sp>
        <p:nvSpPr>
          <p:cNvPr id="75" name="TextBox 74">
            <a:extLst>
              <a:ext uri="{FF2B5EF4-FFF2-40B4-BE49-F238E27FC236}">
                <a16:creationId xmlns:a16="http://schemas.microsoft.com/office/drawing/2014/main" id="{13BF8C3D-5008-4297-8D98-F6FC6CA81FBD}"/>
              </a:ext>
            </a:extLst>
          </p:cNvPr>
          <p:cNvSpPr txBox="1"/>
          <p:nvPr/>
        </p:nvSpPr>
        <p:spPr>
          <a:xfrm>
            <a:off x="6696352" y="2833776"/>
            <a:ext cx="1333202" cy="369332"/>
          </a:xfrm>
          <a:prstGeom prst="rect">
            <a:avLst/>
          </a:prstGeom>
          <a:solidFill>
            <a:srgbClr val="FFFFFF">
              <a:alpha val="87843"/>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2216E"/>
                </a:solidFill>
                <a:effectLst/>
                <a:uLnTx/>
                <a:uFillTx/>
                <a:latin typeface="Arial" panose="020B0604020202020204"/>
                <a:ea typeface="+mn-ea"/>
                <a:cs typeface="+mn-cs"/>
              </a:rPr>
              <a:t>Bengaluru</a:t>
            </a:r>
          </a:p>
        </p:txBody>
      </p:sp>
      <p:cxnSp>
        <p:nvCxnSpPr>
          <p:cNvPr id="76" name="Elbow Connector 75">
            <a:extLst>
              <a:ext uri="{FF2B5EF4-FFF2-40B4-BE49-F238E27FC236}">
                <a16:creationId xmlns:a16="http://schemas.microsoft.com/office/drawing/2014/main" id="{6F7FDC62-80F2-B488-B71E-45E7E6685E7D}"/>
              </a:ext>
            </a:extLst>
          </p:cNvPr>
          <p:cNvCxnSpPr>
            <a:cxnSpLocks/>
          </p:cNvCxnSpPr>
          <p:nvPr/>
        </p:nvCxnSpPr>
        <p:spPr>
          <a:xfrm rot="10800000">
            <a:off x="6696352" y="3279030"/>
            <a:ext cx="1286062" cy="108656"/>
          </a:xfrm>
          <a:prstGeom prst="bentConnector3">
            <a:avLst>
              <a:gd name="adj1" fmla="val -3165"/>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582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4188D-5806-C1BD-E370-81DFEDB12EE0}"/>
              </a:ext>
            </a:extLst>
          </p:cNvPr>
          <p:cNvSpPr>
            <a:spLocks noGrp="1"/>
          </p:cNvSpPr>
          <p:nvPr>
            <p:ph type="title"/>
          </p:nvPr>
        </p:nvSpPr>
        <p:spPr/>
        <p:txBody>
          <a:bodyPr/>
          <a:lstStyle/>
          <a:p>
            <a:r>
              <a:rPr lang="en-US"/>
              <a:t>Industry leadership by the numbers</a:t>
            </a:r>
          </a:p>
        </p:txBody>
      </p:sp>
      <p:sp>
        <p:nvSpPr>
          <p:cNvPr id="5" name="TextBox 4">
            <a:extLst>
              <a:ext uri="{FF2B5EF4-FFF2-40B4-BE49-F238E27FC236}">
                <a16:creationId xmlns:a16="http://schemas.microsoft.com/office/drawing/2014/main" id="{4C3C10F4-9871-D751-4E3F-75B8924CCC04}"/>
              </a:ext>
            </a:extLst>
          </p:cNvPr>
          <p:cNvSpPr txBox="1"/>
          <p:nvPr/>
        </p:nvSpPr>
        <p:spPr>
          <a:xfrm>
            <a:off x="1231979" y="1890024"/>
            <a:ext cx="1430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1</a:t>
            </a:r>
            <a:r>
              <a:rPr kumimoji="0" lang="en-US" sz="8000" b="1" i="0" u="none" strike="noStrike" kern="1200" cap="none" spc="0" normalizeH="0" baseline="30000" noProof="0">
                <a:ln>
                  <a:noFill/>
                </a:ln>
                <a:solidFill>
                  <a:srgbClr val="13D0FF"/>
                </a:solidFill>
                <a:effectLst/>
                <a:uLnTx/>
                <a:uFillTx/>
                <a:latin typeface="Arial" panose="020B0604020202020204"/>
                <a:ea typeface="+mn-ea"/>
                <a:cs typeface="+mn-cs"/>
              </a:rPr>
              <a:t>st</a:t>
            </a: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 </a:t>
            </a:r>
          </a:p>
        </p:txBody>
      </p:sp>
      <p:sp>
        <p:nvSpPr>
          <p:cNvPr id="6" name="TextBox 5">
            <a:extLst>
              <a:ext uri="{FF2B5EF4-FFF2-40B4-BE49-F238E27FC236}">
                <a16:creationId xmlns:a16="http://schemas.microsoft.com/office/drawing/2014/main" id="{547CD41C-F23B-478E-5D5C-D7831538038A}"/>
              </a:ext>
            </a:extLst>
          </p:cNvPr>
          <p:cNvSpPr txBox="1"/>
          <p:nvPr/>
        </p:nvSpPr>
        <p:spPr>
          <a:xfrm>
            <a:off x="731520" y="3677415"/>
            <a:ext cx="24545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To market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with a digitized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validation platform</a:t>
            </a:r>
          </a:p>
        </p:txBody>
      </p:sp>
      <p:cxnSp>
        <p:nvCxnSpPr>
          <p:cNvPr id="16" name="Straight Connector 15">
            <a:extLst>
              <a:ext uri="{FF2B5EF4-FFF2-40B4-BE49-F238E27FC236}">
                <a16:creationId xmlns:a16="http://schemas.microsoft.com/office/drawing/2014/main" id="{7DB888D1-68DC-8B3A-BE7C-036E8329BE17}"/>
              </a:ext>
            </a:extLst>
          </p:cNvPr>
          <p:cNvCxnSpPr>
            <a:cxnSpLocks/>
          </p:cNvCxnSpPr>
          <p:nvPr/>
        </p:nvCxnSpPr>
        <p:spPr>
          <a:xfrm>
            <a:off x="123596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4E2686C-CA6B-371B-B339-05B56B649524}"/>
              </a:ext>
            </a:extLst>
          </p:cNvPr>
          <p:cNvSpPr txBox="1"/>
          <p:nvPr/>
        </p:nvSpPr>
        <p:spPr>
          <a:xfrm>
            <a:off x="4166428" y="1890024"/>
            <a:ext cx="1430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30</a:t>
            </a:r>
          </a:p>
        </p:txBody>
      </p:sp>
      <p:sp>
        <p:nvSpPr>
          <p:cNvPr id="8" name="TextBox 7">
            <a:extLst>
              <a:ext uri="{FF2B5EF4-FFF2-40B4-BE49-F238E27FC236}">
                <a16:creationId xmlns:a16="http://schemas.microsoft.com/office/drawing/2014/main" id="{6DF84925-E88C-6BAC-5345-AC4A88824256}"/>
              </a:ext>
            </a:extLst>
          </p:cNvPr>
          <p:cNvSpPr txBox="1"/>
          <p:nvPr/>
        </p:nvSpPr>
        <p:spPr>
          <a:xfrm>
            <a:off x="3515823" y="3677415"/>
            <a:ext cx="257474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Of the top 50 life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sciences companies</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are customers</a:t>
            </a:r>
          </a:p>
        </p:txBody>
      </p:sp>
      <p:cxnSp>
        <p:nvCxnSpPr>
          <p:cNvPr id="17" name="Straight Connector 16">
            <a:extLst>
              <a:ext uri="{FF2B5EF4-FFF2-40B4-BE49-F238E27FC236}">
                <a16:creationId xmlns:a16="http://schemas.microsoft.com/office/drawing/2014/main" id="{1DD0C252-0F3E-5E35-F5ED-3AE229015408}"/>
              </a:ext>
            </a:extLst>
          </p:cNvPr>
          <p:cNvCxnSpPr>
            <a:cxnSpLocks/>
          </p:cNvCxnSpPr>
          <p:nvPr/>
        </p:nvCxnSpPr>
        <p:spPr>
          <a:xfrm>
            <a:off x="410174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B66B7D-6CAD-70F8-B65C-A46F8E0787A5}"/>
              </a:ext>
            </a:extLst>
          </p:cNvPr>
          <p:cNvSpPr txBox="1"/>
          <p:nvPr/>
        </p:nvSpPr>
        <p:spPr>
          <a:xfrm>
            <a:off x="6433532" y="1890023"/>
            <a:ext cx="2496196"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450+</a:t>
            </a:r>
          </a:p>
        </p:txBody>
      </p:sp>
      <p:sp>
        <p:nvSpPr>
          <p:cNvPr id="10" name="TextBox 9">
            <a:extLst>
              <a:ext uri="{FF2B5EF4-FFF2-40B4-BE49-F238E27FC236}">
                <a16:creationId xmlns:a16="http://schemas.microsoft.com/office/drawing/2014/main" id="{CDDD9663-4311-5C36-6FE6-1F7DDA8DD27D}"/>
              </a:ext>
            </a:extLst>
          </p:cNvPr>
          <p:cNvSpPr txBox="1"/>
          <p:nvPr/>
        </p:nvSpPr>
        <p:spPr>
          <a:xfrm>
            <a:off x="6969484" y="3677415"/>
            <a:ext cx="141147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Sites using</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ValGenesis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products</a:t>
            </a:r>
          </a:p>
        </p:txBody>
      </p:sp>
      <p:cxnSp>
        <p:nvCxnSpPr>
          <p:cNvPr id="13" name="Straight Connector 12">
            <a:extLst>
              <a:ext uri="{FF2B5EF4-FFF2-40B4-BE49-F238E27FC236}">
                <a16:creationId xmlns:a16="http://schemas.microsoft.com/office/drawing/2014/main" id="{66EB2ACC-AD53-7740-4229-57A1A0011330}"/>
              </a:ext>
            </a:extLst>
          </p:cNvPr>
          <p:cNvCxnSpPr>
            <a:cxnSpLocks/>
          </p:cNvCxnSpPr>
          <p:nvPr/>
        </p:nvCxnSpPr>
        <p:spPr>
          <a:xfrm>
            <a:off x="6967527"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0793957-F875-97B6-D20F-59AEC9BC0192}"/>
              </a:ext>
            </a:extLst>
          </p:cNvPr>
          <p:cNvSpPr txBox="1"/>
          <p:nvPr/>
        </p:nvSpPr>
        <p:spPr>
          <a:xfrm>
            <a:off x="9833306" y="1890023"/>
            <a:ext cx="142820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13D0FF"/>
                </a:solidFill>
                <a:effectLst/>
                <a:uLnTx/>
                <a:uFillTx/>
                <a:latin typeface="Arial" panose="020B0604020202020204"/>
                <a:ea typeface="+mn-ea"/>
                <a:cs typeface="+mn-cs"/>
              </a:rPr>
              <a:t>18</a:t>
            </a:r>
          </a:p>
        </p:txBody>
      </p:sp>
      <p:sp>
        <p:nvSpPr>
          <p:cNvPr id="12" name="TextBox 11">
            <a:extLst>
              <a:ext uri="{FF2B5EF4-FFF2-40B4-BE49-F238E27FC236}">
                <a16:creationId xmlns:a16="http://schemas.microsoft.com/office/drawing/2014/main" id="{6479D9E4-DC3E-8CB8-FC4F-6A1DD6ED957B}"/>
              </a:ext>
            </a:extLst>
          </p:cNvPr>
          <p:cNvSpPr txBox="1"/>
          <p:nvPr/>
        </p:nvSpPr>
        <p:spPr>
          <a:xfrm>
            <a:off x="10003994" y="3677415"/>
            <a:ext cx="10868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Years of </a:t>
            </a:r>
            <a:b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br>
            <a:r>
              <a:rPr kumimoji="0" lang="en-US" sz="1800" b="0" i="0" u="none" strike="noStrike" kern="1200" cap="none" spc="0" normalizeH="0" baseline="0" noProof="0">
                <a:ln>
                  <a:noFill/>
                </a:ln>
                <a:solidFill>
                  <a:srgbClr val="02216E"/>
                </a:solidFill>
                <a:effectLst/>
                <a:uLnTx/>
                <a:uFillTx/>
                <a:latin typeface="Arial" panose="020B0604020202020204"/>
                <a:ea typeface="+mn-ea"/>
                <a:cs typeface="+mn-cs"/>
              </a:rPr>
              <a:t>growth</a:t>
            </a:r>
          </a:p>
        </p:txBody>
      </p:sp>
      <p:cxnSp>
        <p:nvCxnSpPr>
          <p:cNvPr id="14" name="Straight Connector 13">
            <a:extLst>
              <a:ext uri="{FF2B5EF4-FFF2-40B4-BE49-F238E27FC236}">
                <a16:creationId xmlns:a16="http://schemas.microsoft.com/office/drawing/2014/main" id="{9745FE47-8375-C90E-7D5B-F7DBF0AA2FFC}"/>
              </a:ext>
            </a:extLst>
          </p:cNvPr>
          <p:cNvCxnSpPr>
            <a:cxnSpLocks/>
          </p:cNvCxnSpPr>
          <p:nvPr/>
        </p:nvCxnSpPr>
        <p:spPr>
          <a:xfrm>
            <a:off x="9833306" y="3365862"/>
            <a:ext cx="142820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62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86B4-781C-8BA6-2197-CF001375A175}"/>
              </a:ext>
            </a:extLst>
          </p:cNvPr>
          <p:cNvSpPr>
            <a:spLocks noGrp="1"/>
          </p:cNvSpPr>
          <p:nvPr>
            <p:ph type="title"/>
          </p:nvPr>
        </p:nvSpPr>
        <p:spPr/>
        <p:txBody>
          <a:bodyPr/>
          <a:lstStyle/>
          <a:p>
            <a:r>
              <a:rPr lang="en-US"/>
              <a:t>The journey toward Pharma 4.0</a:t>
            </a:r>
          </a:p>
        </p:txBody>
      </p:sp>
      <p:sp>
        <p:nvSpPr>
          <p:cNvPr id="4" name="Retângulo 3">
            <a:extLst>
              <a:ext uri="{FF2B5EF4-FFF2-40B4-BE49-F238E27FC236}">
                <a16:creationId xmlns:a16="http://schemas.microsoft.com/office/drawing/2014/main" id="{64402607-5F3C-4AE4-9A96-6B4DA05EE5BB}"/>
              </a:ext>
            </a:extLst>
          </p:cNvPr>
          <p:cNvSpPr/>
          <p:nvPr/>
        </p:nvSpPr>
        <p:spPr>
          <a:xfrm>
            <a:off x="731520" y="1362075"/>
            <a:ext cx="10698480" cy="4851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a:solidFill>
                  <a:schemeClr val="tx1"/>
                </a:solidFill>
              </a:rPr>
              <a:t>Digital Maturity</a:t>
            </a:r>
          </a:p>
        </p:txBody>
      </p:sp>
      <p:sp>
        <p:nvSpPr>
          <p:cNvPr id="5" name="Retângulo 4">
            <a:extLst>
              <a:ext uri="{FF2B5EF4-FFF2-40B4-BE49-F238E27FC236}">
                <a16:creationId xmlns:a16="http://schemas.microsoft.com/office/drawing/2014/main" id="{DBB683C8-5910-4BCA-A82A-94A66D7ACB43}"/>
              </a:ext>
            </a:extLst>
          </p:cNvPr>
          <p:cNvSpPr/>
          <p:nvPr/>
        </p:nvSpPr>
        <p:spPr>
          <a:xfrm>
            <a:off x="731520" y="1919599"/>
            <a:ext cx="5303520" cy="1666817"/>
          </a:xfrm>
          <a:prstGeom prst="rect">
            <a:avLst/>
          </a:prstGeom>
          <a:solidFill>
            <a:srgbClr val="34A0A4"/>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r>
              <a:rPr lang="en-US" sz="2400" b="1"/>
              <a:t>Resources</a:t>
            </a:r>
            <a:endParaRPr lang="en-US" sz="2000" b="1"/>
          </a:p>
          <a:p>
            <a:r>
              <a:rPr lang="en-US" sz="2000">
                <a:latin typeface="+mn-lt"/>
              </a:rPr>
              <a:t>Digitalization workforce 4.0</a:t>
            </a:r>
          </a:p>
          <a:p>
            <a:r>
              <a:rPr lang="en-US" sz="2000">
                <a:latin typeface="+mn-lt"/>
              </a:rPr>
              <a:t>available and qualified</a:t>
            </a:r>
          </a:p>
        </p:txBody>
      </p:sp>
      <p:sp>
        <p:nvSpPr>
          <p:cNvPr id="6" name="Retângulo 5">
            <a:extLst>
              <a:ext uri="{FF2B5EF4-FFF2-40B4-BE49-F238E27FC236}">
                <a16:creationId xmlns:a16="http://schemas.microsoft.com/office/drawing/2014/main" id="{FCD55990-1298-462A-9C45-81653DA7E348}"/>
              </a:ext>
            </a:extLst>
          </p:cNvPr>
          <p:cNvSpPr/>
          <p:nvPr/>
        </p:nvSpPr>
        <p:spPr>
          <a:xfrm>
            <a:off x="6126479" y="1919599"/>
            <a:ext cx="5303520" cy="1666817"/>
          </a:xfrm>
          <a:prstGeom prst="rect">
            <a:avLst/>
          </a:prstGeom>
          <a:solidFill>
            <a:srgbClr val="52B69A"/>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pPr algn="r"/>
            <a:r>
              <a:rPr lang="en-US" sz="2400" b="1"/>
              <a:t>Information Systems</a:t>
            </a:r>
            <a:endParaRPr lang="en-US" sz="2000" b="1"/>
          </a:p>
          <a:p>
            <a:pPr algn="r"/>
            <a:r>
              <a:rPr lang="en-US" sz="2000">
                <a:latin typeface="+mn-lt"/>
              </a:rPr>
              <a:t>Holistic value network integration </a:t>
            </a:r>
            <a:br>
              <a:rPr lang="en-US" sz="2000">
                <a:latin typeface="+mn-lt"/>
              </a:rPr>
            </a:br>
            <a:r>
              <a:rPr lang="en-US" sz="2000">
                <a:latin typeface="+mn-lt"/>
              </a:rPr>
              <a:t>and traceability</a:t>
            </a:r>
          </a:p>
        </p:txBody>
      </p:sp>
      <p:sp>
        <p:nvSpPr>
          <p:cNvPr id="10" name="Retângulo 9">
            <a:extLst>
              <a:ext uri="{FF2B5EF4-FFF2-40B4-BE49-F238E27FC236}">
                <a16:creationId xmlns:a16="http://schemas.microsoft.com/office/drawing/2014/main" id="{A91E2633-BFA2-4DCF-BA6D-BF1B899C16A4}"/>
              </a:ext>
            </a:extLst>
          </p:cNvPr>
          <p:cNvSpPr/>
          <p:nvPr/>
        </p:nvSpPr>
        <p:spPr>
          <a:xfrm>
            <a:off x="731520" y="3649224"/>
            <a:ext cx="5303520" cy="1666817"/>
          </a:xfrm>
          <a:prstGeom prst="rect">
            <a:avLst/>
          </a:prstGeom>
          <a:solidFill>
            <a:srgbClr val="99D98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b"/>
          <a:lstStyle/>
          <a:p>
            <a:r>
              <a:rPr lang="en-US" sz="2400" b="1"/>
              <a:t>Organization</a:t>
            </a:r>
            <a:endParaRPr lang="en-US" sz="2000" b="1"/>
          </a:p>
          <a:p>
            <a:r>
              <a:rPr lang="en-US" sz="2000">
                <a:latin typeface="+mn-lt"/>
              </a:rPr>
              <a:t>Process holistic control and</a:t>
            </a:r>
          </a:p>
          <a:p>
            <a:r>
              <a:rPr lang="en-US" sz="2000">
                <a:latin typeface="+mn-lt"/>
              </a:rPr>
              <a:t>strategy lifecycle management</a:t>
            </a:r>
          </a:p>
        </p:txBody>
      </p:sp>
      <p:sp>
        <p:nvSpPr>
          <p:cNvPr id="11" name="Retângulo 10">
            <a:extLst>
              <a:ext uri="{FF2B5EF4-FFF2-40B4-BE49-F238E27FC236}">
                <a16:creationId xmlns:a16="http://schemas.microsoft.com/office/drawing/2014/main" id="{EED92C1A-FC40-4E59-B908-40856C7948EB}"/>
              </a:ext>
            </a:extLst>
          </p:cNvPr>
          <p:cNvSpPr/>
          <p:nvPr/>
        </p:nvSpPr>
        <p:spPr>
          <a:xfrm>
            <a:off x="6126479" y="3649224"/>
            <a:ext cx="5303520" cy="1666817"/>
          </a:xfrm>
          <a:prstGeom prst="rect">
            <a:avLst/>
          </a:prstGeom>
          <a:solidFill>
            <a:srgbClr val="76C89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b"/>
          <a:lstStyle/>
          <a:p>
            <a:pPr algn="r"/>
            <a:r>
              <a:rPr lang="en-US" sz="2400" b="1"/>
              <a:t>Culture</a:t>
            </a:r>
            <a:endParaRPr lang="en-US" sz="2000" b="1"/>
          </a:p>
          <a:p>
            <a:pPr algn="r"/>
            <a:r>
              <a:rPr lang="en-US" sz="2000">
                <a:latin typeface="+mn-lt"/>
              </a:rPr>
              <a:t>Communication and </a:t>
            </a:r>
            <a:br>
              <a:rPr lang="en-US" sz="2000">
                <a:latin typeface="+mn-lt"/>
              </a:rPr>
            </a:br>
            <a:r>
              <a:rPr lang="en-US" sz="2000">
                <a:latin typeface="+mn-lt"/>
              </a:rPr>
              <a:t>decision-making</a:t>
            </a:r>
          </a:p>
        </p:txBody>
      </p:sp>
      <p:sp>
        <p:nvSpPr>
          <p:cNvPr id="16" name="Retângulo 15">
            <a:extLst>
              <a:ext uri="{FF2B5EF4-FFF2-40B4-BE49-F238E27FC236}">
                <a16:creationId xmlns:a16="http://schemas.microsoft.com/office/drawing/2014/main" id="{AF891E2C-ABB6-460B-ACAD-468659455859}"/>
              </a:ext>
            </a:extLst>
          </p:cNvPr>
          <p:cNvSpPr/>
          <p:nvPr/>
        </p:nvSpPr>
        <p:spPr>
          <a:xfrm>
            <a:off x="731520" y="5388374"/>
            <a:ext cx="10698479" cy="48519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a:solidFill>
                  <a:schemeClr val="tx1"/>
                </a:solidFill>
              </a:rPr>
              <a:t>Data Integrity by Design</a:t>
            </a:r>
          </a:p>
        </p:txBody>
      </p:sp>
      <p:sp>
        <p:nvSpPr>
          <p:cNvPr id="21" name="Oval 20">
            <a:extLst>
              <a:ext uri="{FF2B5EF4-FFF2-40B4-BE49-F238E27FC236}">
                <a16:creationId xmlns:a16="http://schemas.microsoft.com/office/drawing/2014/main" id="{E5819D95-AAF7-FF63-DB2C-17EB262971F5}"/>
              </a:ext>
            </a:extLst>
          </p:cNvPr>
          <p:cNvSpPr/>
          <p:nvPr/>
        </p:nvSpPr>
        <p:spPr>
          <a:xfrm>
            <a:off x="4971574" y="2508158"/>
            <a:ext cx="2219325" cy="2219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Pharma 4.0</a:t>
            </a:r>
          </a:p>
        </p:txBody>
      </p:sp>
      <p:sp>
        <p:nvSpPr>
          <p:cNvPr id="23" name="Oval 22">
            <a:extLst>
              <a:ext uri="{FF2B5EF4-FFF2-40B4-BE49-F238E27FC236}">
                <a16:creationId xmlns:a16="http://schemas.microsoft.com/office/drawing/2014/main" id="{41A71559-C275-542D-FA7C-1D0C0D927B31}"/>
              </a:ext>
            </a:extLst>
          </p:cNvPr>
          <p:cNvSpPr/>
          <p:nvPr/>
        </p:nvSpPr>
        <p:spPr>
          <a:xfrm>
            <a:off x="4819650" y="2356710"/>
            <a:ext cx="2523173" cy="2523173"/>
          </a:xfrm>
          <a:prstGeom prst="ellipse">
            <a:avLst/>
          </a:prstGeom>
          <a:noFill/>
          <a:ln w="2222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endParaRPr>
          </a:p>
        </p:txBody>
      </p:sp>
      <p:sp>
        <p:nvSpPr>
          <p:cNvPr id="24" name="Rectangle 23">
            <a:extLst>
              <a:ext uri="{FF2B5EF4-FFF2-40B4-BE49-F238E27FC236}">
                <a16:creationId xmlns:a16="http://schemas.microsoft.com/office/drawing/2014/main" id="{09CA8D18-1E88-BDF5-E7A9-9B74E8992642}"/>
              </a:ext>
            </a:extLst>
          </p:cNvPr>
          <p:cNvSpPr/>
          <p:nvPr/>
        </p:nvSpPr>
        <p:spPr>
          <a:xfrm>
            <a:off x="837248" y="2019300"/>
            <a:ext cx="10487025" cy="3190874"/>
          </a:xfrm>
          <a:prstGeom prst="rect">
            <a:avLst/>
          </a:prstGeom>
          <a:noFill/>
          <a:ln w="22225">
            <a:solidFill>
              <a:schemeClr val="bg1">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19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301E-0082-D23F-F1A7-DA6346C5A13D}"/>
              </a:ext>
            </a:extLst>
          </p:cNvPr>
          <p:cNvSpPr>
            <a:spLocks noGrp="1"/>
          </p:cNvSpPr>
          <p:nvPr>
            <p:ph type="title"/>
          </p:nvPr>
        </p:nvSpPr>
        <p:spPr/>
        <p:txBody>
          <a:bodyPr/>
          <a:lstStyle/>
          <a:p>
            <a:r>
              <a:rPr lang="en-US"/>
              <a:t>The ValGenesis lifecycle approach</a:t>
            </a:r>
          </a:p>
        </p:txBody>
      </p:sp>
      <p:sp>
        <p:nvSpPr>
          <p:cNvPr id="4" name="Title 1">
            <a:extLst>
              <a:ext uri="{FF2B5EF4-FFF2-40B4-BE49-F238E27FC236}">
                <a16:creationId xmlns:a16="http://schemas.microsoft.com/office/drawing/2014/main" id="{CEA450F0-E016-96E4-BFED-8DC50D97B63E}"/>
              </a:ext>
            </a:extLst>
          </p:cNvPr>
          <p:cNvSpPr txBox="1">
            <a:spLocks/>
          </p:cNvSpPr>
          <p:nvPr/>
        </p:nvSpPr>
        <p:spPr>
          <a:xfrm>
            <a:off x="494010" y="940240"/>
            <a:ext cx="3101690" cy="48405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rPr>
              <a:t>STAGE 1</a:t>
            </a:r>
            <a:br>
              <a:rPr kumimoji="0" lang="en-US" sz="18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4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panose="020F0502020204030204" pitchFamily="34" charset="0"/>
              </a:rPr>
              <a:t>R&amp;D</a:t>
            </a:r>
            <a:endParaRPr kumimoji="0" lang="en-US" sz="18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5DB8C3F-48D7-C84F-8B80-084DA2C08EB1}"/>
              </a:ext>
            </a:extLst>
          </p:cNvPr>
          <p:cNvGrpSpPr/>
          <p:nvPr/>
        </p:nvGrpSpPr>
        <p:grpSpPr>
          <a:xfrm>
            <a:off x="3610555" y="870606"/>
            <a:ext cx="3504083" cy="5530194"/>
            <a:chOff x="3610555" y="870606"/>
            <a:chExt cx="3504083" cy="5653484"/>
          </a:xfrm>
        </p:grpSpPr>
        <p:cxnSp>
          <p:nvCxnSpPr>
            <p:cNvPr id="3" name="Straight Connector 2">
              <a:extLst>
                <a:ext uri="{FF2B5EF4-FFF2-40B4-BE49-F238E27FC236}">
                  <a16:creationId xmlns:a16="http://schemas.microsoft.com/office/drawing/2014/main" id="{8AF270A0-6816-05BC-10DD-D58E8C4265D4}"/>
                </a:ext>
              </a:extLst>
            </p:cNvPr>
            <p:cNvCxnSpPr>
              <a:cxnSpLocks/>
            </p:cNvCxnSpPr>
            <p:nvPr/>
          </p:nvCxnSpPr>
          <p:spPr>
            <a:xfrm>
              <a:off x="3610555" y="881081"/>
              <a:ext cx="0" cy="5643009"/>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34BF71-BB68-F0DF-E180-8723D667F391}"/>
                </a:ext>
              </a:extLst>
            </p:cNvPr>
            <p:cNvCxnSpPr>
              <a:cxnSpLocks/>
            </p:cNvCxnSpPr>
            <p:nvPr/>
          </p:nvCxnSpPr>
          <p:spPr>
            <a:xfrm>
              <a:off x="7114638" y="870606"/>
              <a:ext cx="0" cy="5653484"/>
            </a:xfrm>
            <a:prstGeom prst="line">
              <a:avLst/>
            </a:prstGeom>
            <a:ln w="190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9A276478-3BBE-2CA4-D816-3A063B980A1F}"/>
              </a:ext>
            </a:extLst>
          </p:cNvPr>
          <p:cNvSpPr txBox="1">
            <a:spLocks/>
          </p:cNvSpPr>
          <p:nvPr/>
        </p:nvSpPr>
        <p:spPr>
          <a:xfrm>
            <a:off x="3605951" y="946590"/>
            <a:ext cx="3508688" cy="47770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rPr>
              <a:t>STAGE 2</a:t>
            </a:r>
            <a:endParaRPr kumimoji="0" lang="en-US" sz="2000" b="1"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a:rPr>
              <a:t>Qualification &amp; Validation</a:t>
            </a:r>
          </a:p>
        </p:txBody>
      </p:sp>
      <p:sp>
        <p:nvSpPr>
          <p:cNvPr id="7" name="Title 1">
            <a:extLst>
              <a:ext uri="{FF2B5EF4-FFF2-40B4-BE49-F238E27FC236}">
                <a16:creationId xmlns:a16="http://schemas.microsoft.com/office/drawing/2014/main" id="{CD14AF26-214B-C022-C268-C4268600E9CC}"/>
              </a:ext>
            </a:extLst>
          </p:cNvPr>
          <p:cNvSpPr txBox="1">
            <a:spLocks/>
          </p:cNvSpPr>
          <p:nvPr/>
        </p:nvSpPr>
        <p:spPr>
          <a:xfrm>
            <a:off x="7114638" y="946848"/>
            <a:ext cx="4559878" cy="51110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rPr>
              <a:t>STAGE 3</a:t>
            </a:r>
            <a:endParaRPr kumimoji="0" lang="en-US" sz="2000" b="1" i="0" u="none" strike="noStrike" kern="1200" cap="none" spc="0" normalizeH="0" baseline="0" noProof="0">
              <a:ln>
                <a:noFill/>
              </a:ln>
              <a:solidFill>
                <a:srgbClr val="4B5560"/>
              </a:solidFill>
              <a:effectLst/>
              <a:uLnTx/>
              <a:uFillTx/>
              <a:latin typeface="Arial" panose="020B0604020202020204"/>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2216E"/>
                </a:solidFill>
                <a:effectLst/>
                <a:uLnTx/>
                <a:uFillTx/>
                <a:latin typeface="Arial" panose="020B0604020202020204"/>
                <a:ea typeface="Calibri" panose="020F0502020204030204" pitchFamily="34" charset="0"/>
                <a:cs typeface="Calibri" panose="020F0502020204030204" pitchFamily="34" charset="0"/>
              </a:rPr>
              <a:t>Commercial Operations</a:t>
            </a:r>
          </a:p>
        </p:txBody>
      </p:sp>
      <p:sp>
        <p:nvSpPr>
          <p:cNvPr id="30" name="Rectangle: Rounded Corners 29">
            <a:extLst>
              <a:ext uri="{FF2B5EF4-FFF2-40B4-BE49-F238E27FC236}">
                <a16:creationId xmlns:a16="http://schemas.microsoft.com/office/drawing/2014/main" id="{AB04C301-99A8-377F-712F-D023F6BAC19E}"/>
              </a:ext>
            </a:extLst>
          </p:cNvPr>
          <p:cNvSpPr/>
          <p:nvPr/>
        </p:nvSpPr>
        <p:spPr>
          <a:xfrm>
            <a:off x="532655" y="5864185"/>
            <a:ext cx="11141856" cy="293775"/>
          </a:xfrm>
          <a:prstGeom prst="roundRect">
            <a:avLst/>
          </a:prstGeom>
          <a:solidFill>
            <a:schemeClr val="accent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Process Improvement Consulting Services</a:t>
            </a:r>
          </a:p>
        </p:txBody>
      </p:sp>
      <p:sp>
        <p:nvSpPr>
          <p:cNvPr id="34" name="Rectangle: Rounded Corners 33">
            <a:extLst>
              <a:ext uri="{FF2B5EF4-FFF2-40B4-BE49-F238E27FC236}">
                <a16:creationId xmlns:a16="http://schemas.microsoft.com/office/drawing/2014/main" id="{5D9D85B2-F6D1-C6CD-B17F-9D7C96F6377F}"/>
              </a:ext>
            </a:extLst>
          </p:cNvPr>
          <p:cNvSpPr/>
          <p:nvPr/>
        </p:nvSpPr>
        <p:spPr>
          <a:xfrm>
            <a:off x="532656" y="3628604"/>
            <a:ext cx="11165335"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a:t>
            </a:r>
            <a:r>
              <a:rPr kumimoji="0" lang="en-US" sz="1400" b="0" i="0" u="none" strike="noStrike" kern="1200" cap="none" spc="0" normalizeH="0" baseline="0" noProof="0" err="1">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iRisk</a:t>
            </a:r>
            <a:endPar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F206C24A-C65F-4AA8-B95F-870A9AD10444}"/>
              </a:ext>
            </a:extLst>
          </p:cNvPr>
          <p:cNvSpPr/>
          <p:nvPr/>
        </p:nvSpPr>
        <p:spPr>
          <a:xfrm>
            <a:off x="1462467" y="4075720"/>
            <a:ext cx="10235524"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Validation Lifecycle Management</a:t>
            </a:r>
          </a:p>
        </p:txBody>
      </p:sp>
      <p:sp>
        <p:nvSpPr>
          <p:cNvPr id="36" name="Rectangle: Rounded Corners 35">
            <a:extLst>
              <a:ext uri="{FF2B5EF4-FFF2-40B4-BE49-F238E27FC236}">
                <a16:creationId xmlns:a16="http://schemas.microsoft.com/office/drawing/2014/main" id="{1F11954B-CC16-2293-F087-FF86A3F29325}"/>
              </a:ext>
            </a:extLst>
          </p:cNvPr>
          <p:cNvSpPr/>
          <p:nvPr/>
        </p:nvSpPr>
        <p:spPr>
          <a:xfrm>
            <a:off x="3610554" y="4522836"/>
            <a:ext cx="8063957"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Process Insight</a:t>
            </a:r>
          </a:p>
        </p:txBody>
      </p:sp>
      <p:sp>
        <p:nvSpPr>
          <p:cNvPr id="37" name="Rectangle: Rounded Corners 36">
            <a:extLst>
              <a:ext uri="{FF2B5EF4-FFF2-40B4-BE49-F238E27FC236}">
                <a16:creationId xmlns:a16="http://schemas.microsoft.com/office/drawing/2014/main" id="{59EB21E1-1235-0859-885C-070D17CF4955}"/>
              </a:ext>
            </a:extLst>
          </p:cNvPr>
          <p:cNvSpPr/>
          <p:nvPr/>
        </p:nvSpPr>
        <p:spPr>
          <a:xfrm>
            <a:off x="1462467" y="4969952"/>
            <a:ext cx="8084148"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Process Manager</a:t>
            </a:r>
          </a:p>
        </p:txBody>
      </p:sp>
      <p:sp>
        <p:nvSpPr>
          <p:cNvPr id="38" name="Rectangle: Rounded Corners 37">
            <a:extLst>
              <a:ext uri="{FF2B5EF4-FFF2-40B4-BE49-F238E27FC236}">
                <a16:creationId xmlns:a16="http://schemas.microsoft.com/office/drawing/2014/main" id="{021DAF81-61A4-D4D0-13BD-2E62A5582472}"/>
              </a:ext>
            </a:extLst>
          </p:cNvPr>
          <p:cNvSpPr/>
          <p:nvPr/>
        </p:nvSpPr>
        <p:spPr>
          <a:xfrm>
            <a:off x="532654" y="5417068"/>
            <a:ext cx="11141857" cy="328141"/>
          </a:xfrm>
          <a:prstGeom prst="roundRect">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9C"/>
                </a:solidFill>
                <a:effectLst/>
                <a:uLnTx/>
                <a:uFillTx/>
                <a:latin typeface="Arial" panose="020B0604020202020204"/>
                <a:ea typeface="Calibri" panose="020F0502020204030204" pitchFamily="34" charset="0"/>
                <a:cs typeface="Calibri" panose="020F0502020204030204" pitchFamily="34" charset="0"/>
              </a:rPr>
              <a:t>ValGenesis e-Logbook</a:t>
            </a:r>
          </a:p>
        </p:txBody>
      </p:sp>
      <p:grpSp>
        <p:nvGrpSpPr>
          <p:cNvPr id="9" name="Group 8">
            <a:extLst>
              <a:ext uri="{FF2B5EF4-FFF2-40B4-BE49-F238E27FC236}">
                <a16:creationId xmlns:a16="http://schemas.microsoft.com/office/drawing/2014/main" id="{463E330B-4686-411D-B3D1-3A7975AE1927}"/>
              </a:ext>
            </a:extLst>
          </p:cNvPr>
          <p:cNvGrpSpPr/>
          <p:nvPr/>
        </p:nvGrpSpPr>
        <p:grpSpPr>
          <a:xfrm>
            <a:off x="173329" y="1580263"/>
            <a:ext cx="11880000" cy="1858719"/>
            <a:chOff x="173329" y="1493129"/>
            <a:chExt cx="11880000" cy="1858719"/>
          </a:xfrm>
        </p:grpSpPr>
        <p:grpSp>
          <p:nvGrpSpPr>
            <p:cNvPr id="55" name="Group 54">
              <a:extLst>
                <a:ext uri="{FF2B5EF4-FFF2-40B4-BE49-F238E27FC236}">
                  <a16:creationId xmlns:a16="http://schemas.microsoft.com/office/drawing/2014/main" id="{A8BC3B9D-40B0-B0C8-7152-F47956B0D215}"/>
                </a:ext>
              </a:extLst>
            </p:cNvPr>
            <p:cNvGrpSpPr/>
            <p:nvPr/>
          </p:nvGrpSpPr>
          <p:grpSpPr>
            <a:xfrm>
              <a:off x="471694" y="1493129"/>
              <a:ext cx="11284745" cy="1858719"/>
              <a:chOff x="471694" y="1562215"/>
              <a:chExt cx="11284745" cy="1892373"/>
            </a:xfrm>
          </p:grpSpPr>
          <p:sp>
            <p:nvSpPr>
              <p:cNvPr id="39" name="Hexagon 38">
                <a:extLst>
                  <a:ext uri="{FF2B5EF4-FFF2-40B4-BE49-F238E27FC236}">
                    <a16:creationId xmlns:a16="http://schemas.microsoft.com/office/drawing/2014/main" id="{E662DF47-31B1-22A6-F9DA-9B2F7E0AD41B}"/>
                  </a:ext>
                </a:extLst>
              </p:cNvPr>
              <p:cNvSpPr/>
              <p:nvPr/>
            </p:nvSpPr>
            <p:spPr>
              <a:xfrm>
                <a:off x="471694"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Hexagon 39">
                <a:extLst>
                  <a:ext uri="{FF2B5EF4-FFF2-40B4-BE49-F238E27FC236}">
                    <a16:creationId xmlns:a16="http://schemas.microsoft.com/office/drawing/2014/main" id="{D09C4A81-E5F3-71A3-E2B1-DCEB0D9C3C95}"/>
                  </a:ext>
                </a:extLst>
              </p:cNvPr>
              <p:cNvSpPr/>
              <p:nvPr/>
            </p:nvSpPr>
            <p:spPr>
              <a:xfrm>
                <a:off x="1462468"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Hexagon 40">
                <a:extLst>
                  <a:ext uri="{FF2B5EF4-FFF2-40B4-BE49-F238E27FC236}">
                    <a16:creationId xmlns:a16="http://schemas.microsoft.com/office/drawing/2014/main" id="{63B4E0B2-98B5-BFD0-9B85-8CD7EABE10F2}"/>
                  </a:ext>
                </a:extLst>
              </p:cNvPr>
              <p:cNvSpPr/>
              <p:nvPr/>
            </p:nvSpPr>
            <p:spPr>
              <a:xfrm>
                <a:off x="2468285"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Hexagon 41">
                <a:extLst>
                  <a:ext uri="{FF2B5EF4-FFF2-40B4-BE49-F238E27FC236}">
                    <a16:creationId xmlns:a16="http://schemas.microsoft.com/office/drawing/2014/main" id="{477FC683-655C-A2A1-7971-1BA966FD1BD0}"/>
                  </a:ext>
                </a:extLst>
              </p:cNvPr>
              <p:cNvSpPr/>
              <p:nvPr/>
            </p:nvSpPr>
            <p:spPr>
              <a:xfrm>
                <a:off x="3474098"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Hexagon 45">
                <a:extLst>
                  <a:ext uri="{FF2B5EF4-FFF2-40B4-BE49-F238E27FC236}">
                    <a16:creationId xmlns:a16="http://schemas.microsoft.com/office/drawing/2014/main" id="{DCDAA3B8-4C33-CC36-C55C-F8B0CB2DE8DF}"/>
                  </a:ext>
                </a:extLst>
              </p:cNvPr>
              <p:cNvSpPr/>
              <p:nvPr/>
            </p:nvSpPr>
            <p:spPr>
              <a:xfrm>
                <a:off x="448481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Hexagon 46">
                <a:extLst>
                  <a:ext uri="{FF2B5EF4-FFF2-40B4-BE49-F238E27FC236}">
                    <a16:creationId xmlns:a16="http://schemas.microsoft.com/office/drawing/2014/main" id="{42FF3F6A-2F1F-BF70-942B-C1B138CFF019}"/>
                  </a:ext>
                </a:extLst>
              </p:cNvPr>
              <p:cNvSpPr/>
              <p:nvPr/>
            </p:nvSpPr>
            <p:spPr>
              <a:xfrm>
                <a:off x="5475590"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Hexagon 47">
                <a:extLst>
                  <a:ext uri="{FF2B5EF4-FFF2-40B4-BE49-F238E27FC236}">
                    <a16:creationId xmlns:a16="http://schemas.microsoft.com/office/drawing/2014/main" id="{0D048737-12F6-EE6C-96F0-4E1383A8D5B0}"/>
                  </a:ext>
                </a:extLst>
              </p:cNvPr>
              <p:cNvSpPr/>
              <p:nvPr/>
            </p:nvSpPr>
            <p:spPr>
              <a:xfrm>
                <a:off x="648140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Hexagon 48">
                <a:extLst>
                  <a:ext uri="{FF2B5EF4-FFF2-40B4-BE49-F238E27FC236}">
                    <a16:creationId xmlns:a16="http://schemas.microsoft.com/office/drawing/2014/main" id="{B0403DDA-ED9E-4927-9511-3DD299EC7BAB}"/>
                  </a:ext>
                </a:extLst>
              </p:cNvPr>
              <p:cNvSpPr/>
              <p:nvPr/>
            </p:nvSpPr>
            <p:spPr>
              <a:xfrm>
                <a:off x="7487220" y="2251954"/>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Hexagon 51">
                <a:extLst>
                  <a:ext uri="{FF2B5EF4-FFF2-40B4-BE49-F238E27FC236}">
                    <a16:creationId xmlns:a16="http://schemas.microsoft.com/office/drawing/2014/main" id="{87CD4D2D-BA07-7CAE-B543-2BD677B3822F}"/>
                  </a:ext>
                </a:extLst>
              </p:cNvPr>
              <p:cNvSpPr/>
              <p:nvPr/>
            </p:nvSpPr>
            <p:spPr>
              <a:xfrm>
                <a:off x="8487446" y="1563850"/>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Hexagon 52">
                <a:extLst>
                  <a:ext uri="{FF2B5EF4-FFF2-40B4-BE49-F238E27FC236}">
                    <a16:creationId xmlns:a16="http://schemas.microsoft.com/office/drawing/2014/main" id="{8713076D-F2B3-28AD-1612-E3089D3F29DC}"/>
                  </a:ext>
                </a:extLst>
              </p:cNvPr>
              <p:cNvSpPr/>
              <p:nvPr/>
            </p:nvSpPr>
            <p:spPr>
              <a:xfrm>
                <a:off x="9485742" y="2250406"/>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Hexagon 53">
                <a:extLst>
                  <a:ext uri="{FF2B5EF4-FFF2-40B4-BE49-F238E27FC236}">
                    <a16:creationId xmlns:a16="http://schemas.microsoft.com/office/drawing/2014/main" id="{E2098D44-C4E7-3CEC-E7A2-716F5AD9325F}"/>
                  </a:ext>
                </a:extLst>
              </p:cNvPr>
              <p:cNvSpPr/>
              <p:nvPr/>
            </p:nvSpPr>
            <p:spPr>
              <a:xfrm>
                <a:off x="10484037" y="1562215"/>
                <a:ext cx="1272402" cy="1202634"/>
              </a:xfrm>
              <a:prstGeom prst="hexagon">
                <a:avLst>
                  <a:gd name="adj" fmla="val 27905"/>
                  <a:gd name="vf" fmla="val 115470"/>
                </a:avLst>
              </a:prstGeom>
              <a:solidFill>
                <a:schemeClr val="bg2"/>
              </a:solidFill>
              <a:ln>
                <a:noFill/>
              </a:ln>
              <a:effectLst>
                <a:innerShdw blurRad="88900" dist="38100" dir="16200000">
                  <a:prstClr val="black">
                    <a:alpha val="3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8" name="Picture 7">
              <a:extLst>
                <a:ext uri="{FF2B5EF4-FFF2-40B4-BE49-F238E27FC236}">
                  <a16:creationId xmlns:a16="http://schemas.microsoft.com/office/drawing/2014/main" id="{6CAC5DBB-A1FA-34C0-21B5-20B920BC7A9C}"/>
                </a:ext>
              </a:extLst>
            </p:cNvPr>
            <p:cNvPicPr>
              <a:picLocks noChangeAspect="1"/>
            </p:cNvPicPr>
            <p:nvPr/>
          </p:nvPicPr>
          <p:blipFill>
            <a:blip r:embed="rId3"/>
            <a:stretch>
              <a:fillRect/>
            </a:stretch>
          </p:blipFill>
          <p:spPr>
            <a:xfrm>
              <a:off x="173329" y="2098121"/>
              <a:ext cx="11880000" cy="689239"/>
            </a:xfrm>
            <a:prstGeom prst="rect">
              <a:avLst/>
            </a:prstGeom>
            <a:effectLst>
              <a:outerShdw blurRad="50800" dist="25400" dir="5400000" algn="t" rotWithShape="0">
                <a:prstClr val="black">
                  <a:alpha val="19000"/>
                </a:prstClr>
              </a:outerShdw>
            </a:effectLst>
          </p:spPr>
        </p:pic>
        <p:grpSp>
          <p:nvGrpSpPr>
            <p:cNvPr id="56" name="Group 55">
              <a:extLst>
                <a:ext uri="{FF2B5EF4-FFF2-40B4-BE49-F238E27FC236}">
                  <a16:creationId xmlns:a16="http://schemas.microsoft.com/office/drawing/2014/main" id="{265B5386-4AC0-4F86-C52A-F25D92B2CC8C}"/>
                </a:ext>
              </a:extLst>
            </p:cNvPr>
            <p:cNvGrpSpPr/>
            <p:nvPr/>
          </p:nvGrpSpPr>
          <p:grpSpPr>
            <a:xfrm>
              <a:off x="494009" y="1502584"/>
              <a:ext cx="11262430" cy="1847716"/>
              <a:chOff x="494009" y="1605324"/>
              <a:chExt cx="11262430" cy="1847716"/>
            </a:xfrm>
          </p:grpSpPr>
          <p:sp>
            <p:nvSpPr>
              <p:cNvPr id="18" name="Title 1">
                <a:extLst>
                  <a:ext uri="{FF2B5EF4-FFF2-40B4-BE49-F238E27FC236}">
                    <a16:creationId xmlns:a16="http://schemas.microsoft.com/office/drawing/2014/main" id="{7261B5F1-EDA0-5E87-0525-14FA45A9B72D}"/>
                  </a:ext>
                </a:extLst>
              </p:cNvPr>
              <p:cNvSpPr txBox="1">
                <a:spLocks/>
              </p:cNvSpPr>
              <p:nvPr/>
            </p:nvSpPr>
            <p:spPr>
              <a:xfrm>
                <a:off x="494009" y="1613292"/>
                <a:ext cx="1239838" cy="115319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Risk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Assessment</a:t>
                </a:r>
              </a:p>
            </p:txBody>
          </p:sp>
          <p:sp>
            <p:nvSpPr>
              <p:cNvPr id="19" name="Title 1">
                <a:extLst>
                  <a:ext uri="{FF2B5EF4-FFF2-40B4-BE49-F238E27FC236}">
                    <a16:creationId xmlns:a16="http://schemas.microsoft.com/office/drawing/2014/main" id="{AB7536DD-4AC5-59A9-1359-653A1A1DAD66}"/>
                  </a:ext>
                </a:extLst>
              </p:cNvPr>
              <p:cNvSpPr txBox="1">
                <a:spLocks/>
              </p:cNvSpPr>
              <p:nvPr/>
            </p:nvSpPr>
            <p:spPr>
              <a:xfrm>
                <a:off x="1462469" y="2362513"/>
                <a:ext cx="1265184" cy="1090527"/>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Design</a:t>
                </a:r>
              </a:p>
            </p:txBody>
          </p:sp>
          <p:sp>
            <p:nvSpPr>
              <p:cNvPr id="20" name="Title 1">
                <a:extLst>
                  <a:ext uri="{FF2B5EF4-FFF2-40B4-BE49-F238E27FC236}">
                    <a16:creationId xmlns:a16="http://schemas.microsoft.com/office/drawing/2014/main" id="{89D8F4D2-2E87-FF39-BB5A-9DF564C0367F}"/>
                  </a:ext>
                </a:extLst>
              </p:cNvPr>
              <p:cNvSpPr txBox="1">
                <a:spLocks/>
              </p:cNvSpPr>
              <p:nvPr/>
            </p:nvSpPr>
            <p:spPr>
              <a:xfrm>
                <a:off x="2478535" y="1611657"/>
                <a:ext cx="1262148" cy="115319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Control Strategies</a:t>
                </a:r>
              </a:p>
            </p:txBody>
          </p:sp>
          <p:sp>
            <p:nvSpPr>
              <p:cNvPr id="22" name="Title 1">
                <a:extLst>
                  <a:ext uri="{FF2B5EF4-FFF2-40B4-BE49-F238E27FC236}">
                    <a16:creationId xmlns:a16="http://schemas.microsoft.com/office/drawing/2014/main" id="{25F08EED-3F68-A398-91E4-B275553262AF}"/>
                  </a:ext>
                </a:extLst>
              </p:cNvPr>
              <p:cNvSpPr txBox="1">
                <a:spLocks/>
              </p:cNvSpPr>
              <p:nvPr/>
            </p:nvSpPr>
            <p:spPr>
              <a:xfrm>
                <a:off x="4493459" y="1619584"/>
                <a:ext cx="1261828" cy="115184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Validation</a:t>
                </a:r>
              </a:p>
            </p:txBody>
          </p:sp>
          <p:sp>
            <p:nvSpPr>
              <p:cNvPr id="23" name="Title 1">
                <a:extLst>
                  <a:ext uri="{FF2B5EF4-FFF2-40B4-BE49-F238E27FC236}">
                    <a16:creationId xmlns:a16="http://schemas.microsoft.com/office/drawing/2014/main" id="{B9AF4CB5-5098-1F3C-837A-63FACCE60C31}"/>
                  </a:ext>
                </a:extLst>
              </p:cNvPr>
              <p:cNvSpPr txBox="1">
                <a:spLocks/>
              </p:cNvSpPr>
              <p:nvPr/>
            </p:nvSpPr>
            <p:spPr>
              <a:xfrm>
                <a:off x="5480138" y="2361894"/>
                <a:ext cx="1261916" cy="108454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PPQ</a:t>
                </a:r>
              </a:p>
            </p:txBody>
          </p:sp>
          <p:sp>
            <p:nvSpPr>
              <p:cNvPr id="24" name="Title 1">
                <a:extLst>
                  <a:ext uri="{FF2B5EF4-FFF2-40B4-BE49-F238E27FC236}">
                    <a16:creationId xmlns:a16="http://schemas.microsoft.com/office/drawing/2014/main" id="{5501082A-F6A8-404E-8933-26E4698C8FFA}"/>
                  </a:ext>
                </a:extLst>
              </p:cNvPr>
              <p:cNvSpPr txBox="1">
                <a:spLocks/>
              </p:cNvSpPr>
              <p:nvPr/>
            </p:nvSpPr>
            <p:spPr>
              <a:xfrm>
                <a:off x="6486308" y="1611927"/>
                <a:ext cx="1267495" cy="115950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Technology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Transfer</a:t>
                </a:r>
              </a:p>
            </p:txBody>
          </p:sp>
          <p:sp>
            <p:nvSpPr>
              <p:cNvPr id="25" name="Title 1">
                <a:extLst>
                  <a:ext uri="{FF2B5EF4-FFF2-40B4-BE49-F238E27FC236}">
                    <a16:creationId xmlns:a16="http://schemas.microsoft.com/office/drawing/2014/main" id="{76A52CF0-6C5A-EB57-9F69-944CE22B2926}"/>
                  </a:ext>
                </a:extLst>
              </p:cNvPr>
              <p:cNvSpPr txBox="1">
                <a:spLocks/>
              </p:cNvSpPr>
              <p:nvPr/>
            </p:nvSpPr>
            <p:spPr>
              <a:xfrm>
                <a:off x="7481286" y="2362340"/>
                <a:ext cx="1278330" cy="108409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Change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Impact Assessment</a:t>
                </a:r>
              </a:p>
            </p:txBody>
          </p:sp>
          <p:sp>
            <p:nvSpPr>
              <p:cNvPr id="28" name="Title 1">
                <a:extLst>
                  <a:ext uri="{FF2B5EF4-FFF2-40B4-BE49-F238E27FC236}">
                    <a16:creationId xmlns:a16="http://schemas.microsoft.com/office/drawing/2014/main" id="{9921B0C2-6189-0F82-C98D-DE7548E571CD}"/>
                  </a:ext>
                </a:extLst>
              </p:cNvPr>
              <p:cNvSpPr txBox="1">
                <a:spLocks/>
              </p:cNvSpPr>
              <p:nvPr/>
            </p:nvSpPr>
            <p:spPr>
              <a:xfrm>
                <a:off x="8496007" y="1611656"/>
                <a:ext cx="1263841" cy="115319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Quality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Metrics + </a:t>
                </a:r>
                <a:b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b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APQR</a:t>
                </a:r>
              </a:p>
            </p:txBody>
          </p:sp>
          <p:sp>
            <p:nvSpPr>
              <p:cNvPr id="29" name="Title 1">
                <a:extLst>
                  <a:ext uri="{FF2B5EF4-FFF2-40B4-BE49-F238E27FC236}">
                    <a16:creationId xmlns:a16="http://schemas.microsoft.com/office/drawing/2014/main" id="{53B9A405-339D-3310-5321-A5C930ECF16A}"/>
                  </a:ext>
                </a:extLst>
              </p:cNvPr>
              <p:cNvSpPr txBox="1">
                <a:spLocks/>
              </p:cNvSpPr>
              <p:nvPr/>
            </p:nvSpPr>
            <p:spPr>
              <a:xfrm>
                <a:off x="9501814" y="2382968"/>
                <a:ext cx="1256329" cy="1063468"/>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Continuous Monitoring</a:t>
                </a:r>
              </a:p>
            </p:txBody>
          </p:sp>
          <p:sp>
            <p:nvSpPr>
              <p:cNvPr id="33" name="Title 1">
                <a:extLst>
                  <a:ext uri="{FF2B5EF4-FFF2-40B4-BE49-F238E27FC236}">
                    <a16:creationId xmlns:a16="http://schemas.microsoft.com/office/drawing/2014/main" id="{2B6B97F9-5FD6-7010-AD67-72CFAF8B861A}"/>
                  </a:ext>
                </a:extLst>
              </p:cNvPr>
              <p:cNvSpPr txBox="1">
                <a:spLocks/>
              </p:cNvSpPr>
              <p:nvPr/>
            </p:nvSpPr>
            <p:spPr>
              <a:xfrm>
                <a:off x="10492599" y="1605324"/>
                <a:ext cx="1263840" cy="115952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Decommission</a:t>
                </a:r>
              </a:p>
            </p:txBody>
          </p:sp>
          <p:sp>
            <p:nvSpPr>
              <p:cNvPr id="21" name="Title 1">
                <a:extLst>
                  <a:ext uri="{FF2B5EF4-FFF2-40B4-BE49-F238E27FC236}">
                    <a16:creationId xmlns:a16="http://schemas.microsoft.com/office/drawing/2014/main" id="{E1E4B765-C4F4-9D6D-2FAA-C72E1268D9E8}"/>
                  </a:ext>
                </a:extLst>
              </p:cNvPr>
              <p:cNvSpPr txBox="1">
                <a:spLocks/>
              </p:cNvSpPr>
              <p:nvPr/>
            </p:nvSpPr>
            <p:spPr>
              <a:xfrm>
                <a:off x="3481316" y="2361894"/>
                <a:ext cx="1265184" cy="108454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kern="1200">
                    <a:solidFill>
                      <a:schemeClr val="accent1"/>
                    </a:solidFill>
                    <a:latin typeface="Calibri Light" panose="020F0302020204030204" pitchFamily="34" charset="0"/>
                    <a:ea typeface="+mj-ea"/>
                    <a:cs typeface="Calibri Light" panose="020F03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CQV</a:t>
                </a:r>
              </a:p>
            </p:txBody>
          </p:sp>
        </p:grpSp>
      </p:grpSp>
    </p:spTree>
    <p:extLst>
      <p:ext uri="{BB962C8B-B14F-4D97-AF65-F5344CB8AC3E}">
        <p14:creationId xmlns:p14="http://schemas.microsoft.com/office/powerpoint/2010/main" val="2070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35"/>
                                        </p:tgtEl>
                                      </p:cBhvr>
                                    </p:animEffect>
                                    <p:animScale>
                                      <p:cBhvr>
                                        <p:cTn id="7"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7A10C-926E-EA76-1DD5-90CD496B932F}"/>
              </a:ext>
            </a:extLst>
          </p:cNvPr>
          <p:cNvSpPr>
            <a:spLocks noGrp="1"/>
          </p:cNvSpPr>
          <p:nvPr>
            <p:ph type="title"/>
          </p:nvPr>
        </p:nvSpPr>
        <p:spPr>
          <a:xfrm>
            <a:off x="731520" y="457200"/>
            <a:ext cx="10698480" cy="341632"/>
          </a:xfrm>
        </p:spPr>
        <p:txBody>
          <a:bodyPr/>
          <a:lstStyle/>
          <a:p>
            <a:r>
              <a:rPr lang="en-US"/>
              <a:t>Life sciences leaders use ValGenesis VLMS …</a:t>
            </a:r>
          </a:p>
        </p:txBody>
      </p:sp>
      <p:sp>
        <p:nvSpPr>
          <p:cNvPr id="4" name="TextBox 3">
            <a:extLst>
              <a:ext uri="{FF2B5EF4-FFF2-40B4-BE49-F238E27FC236}">
                <a16:creationId xmlns:a16="http://schemas.microsoft.com/office/drawing/2014/main" id="{15E7A8D1-48D0-9FE1-22E4-DBA1B7B34567}"/>
              </a:ext>
            </a:extLst>
          </p:cNvPr>
          <p:cNvSpPr txBox="1"/>
          <p:nvPr/>
        </p:nvSpPr>
        <p:spPr>
          <a:xfrm>
            <a:off x="731519" y="1349813"/>
            <a:ext cx="3580807" cy="400110"/>
          </a:xfrm>
          <a:prstGeom prst="rect">
            <a:avLst/>
          </a:prstGeom>
          <a:noFill/>
          <a:ln>
            <a:noFill/>
          </a:ln>
        </p:spPr>
        <p:txBody>
          <a:bodyPr wrap="square" rtlCol="0">
            <a:spAutoFit/>
          </a:bodyPr>
          <a:lstStyle/>
          <a:p>
            <a:pPr algn="ctr" fontAlgn="t"/>
            <a:r>
              <a:rPr lang="en-US" sz="2000">
                <a:solidFill>
                  <a:schemeClr val="bg2">
                    <a:lumMod val="75000"/>
                  </a:schemeClr>
                </a:solidFill>
                <a:latin typeface="+mj-lt"/>
              </a:rPr>
              <a:t>Biotechnology</a:t>
            </a:r>
          </a:p>
        </p:txBody>
      </p:sp>
      <p:sp>
        <p:nvSpPr>
          <p:cNvPr id="5" name="TextBox 4">
            <a:extLst>
              <a:ext uri="{FF2B5EF4-FFF2-40B4-BE49-F238E27FC236}">
                <a16:creationId xmlns:a16="http://schemas.microsoft.com/office/drawing/2014/main" id="{88D0A03E-D603-9D92-9AA6-6E525DAB180F}"/>
              </a:ext>
            </a:extLst>
          </p:cNvPr>
          <p:cNvSpPr txBox="1"/>
          <p:nvPr/>
        </p:nvSpPr>
        <p:spPr>
          <a:xfrm>
            <a:off x="4346486" y="1352244"/>
            <a:ext cx="3533184" cy="400110"/>
          </a:xfrm>
          <a:prstGeom prst="rect">
            <a:avLst/>
          </a:prstGeom>
          <a:noFill/>
          <a:ln>
            <a:noFill/>
          </a:ln>
        </p:spPr>
        <p:txBody>
          <a:bodyPr wrap="square" rtlCol="0">
            <a:spAutoFit/>
          </a:bodyPr>
          <a:lstStyle>
            <a:defPPr marR="0" lvl="0" algn="l" rtl="0">
              <a:lnSpc>
                <a:spcPct val="100000"/>
              </a:lnSpc>
              <a:spcBef>
                <a:spcPts val="0"/>
              </a:spcBef>
              <a:spcAft>
                <a:spcPts val="0"/>
              </a:spcAft>
            </a:defPPr>
            <a:lvl1pPr algn="ctr" fontAlgn="t">
              <a:defRPr sz="1100" b="1"/>
            </a:lvl1pPr>
          </a:lstStyle>
          <a:p>
            <a:r>
              <a:rPr lang="en-US" sz="2000" b="0">
                <a:solidFill>
                  <a:schemeClr val="bg2">
                    <a:lumMod val="75000"/>
                  </a:schemeClr>
                </a:solidFill>
                <a:latin typeface="+mj-lt"/>
              </a:rPr>
              <a:t>Pharmaceuticals</a:t>
            </a:r>
          </a:p>
        </p:txBody>
      </p:sp>
      <p:sp>
        <p:nvSpPr>
          <p:cNvPr id="6" name="TextBox 5">
            <a:extLst>
              <a:ext uri="{FF2B5EF4-FFF2-40B4-BE49-F238E27FC236}">
                <a16:creationId xmlns:a16="http://schemas.microsoft.com/office/drawing/2014/main" id="{6DA0870E-E39D-83D2-AFCC-15E727F9A406}"/>
              </a:ext>
            </a:extLst>
          </p:cNvPr>
          <p:cNvSpPr txBox="1"/>
          <p:nvPr/>
        </p:nvSpPr>
        <p:spPr>
          <a:xfrm>
            <a:off x="7904699" y="1353448"/>
            <a:ext cx="3555781" cy="400110"/>
          </a:xfrm>
          <a:prstGeom prst="rect">
            <a:avLst/>
          </a:prstGeom>
          <a:noFill/>
          <a:ln>
            <a:noFill/>
          </a:ln>
        </p:spPr>
        <p:txBody>
          <a:bodyPr wrap="square" rtlCol="0">
            <a:spAutoFit/>
          </a:bodyPr>
          <a:lstStyle>
            <a:defPPr marR="0" lvl="0" algn="l" rtl="0">
              <a:lnSpc>
                <a:spcPct val="100000"/>
              </a:lnSpc>
              <a:spcBef>
                <a:spcPts val="0"/>
              </a:spcBef>
              <a:spcAft>
                <a:spcPts val="0"/>
              </a:spcAft>
              <a:defRPr/>
            </a:defPPr>
            <a:lvl1pPr algn="ctr" fontAlgn="t">
              <a:defRPr sz="1100" b="1"/>
            </a:lvl1pPr>
          </a:lstStyle>
          <a:p>
            <a:r>
              <a:rPr lang="en-US" sz="2000" b="0">
                <a:solidFill>
                  <a:schemeClr val="bg2">
                    <a:lumMod val="75000"/>
                  </a:schemeClr>
                </a:solidFill>
                <a:latin typeface="+mj-lt"/>
              </a:rPr>
              <a:t>MedTech</a:t>
            </a:r>
          </a:p>
        </p:txBody>
      </p:sp>
      <p:grpSp>
        <p:nvGrpSpPr>
          <p:cNvPr id="96" name="Group 95">
            <a:extLst>
              <a:ext uri="{FF2B5EF4-FFF2-40B4-BE49-F238E27FC236}">
                <a16:creationId xmlns:a16="http://schemas.microsoft.com/office/drawing/2014/main" id="{3BF8E832-C85B-6017-96FA-E329C2A3561E}"/>
              </a:ext>
            </a:extLst>
          </p:cNvPr>
          <p:cNvGrpSpPr/>
          <p:nvPr/>
        </p:nvGrpSpPr>
        <p:grpSpPr>
          <a:xfrm>
            <a:off x="4312329" y="1265976"/>
            <a:ext cx="3580809" cy="4950175"/>
            <a:chOff x="4312329" y="1265977"/>
            <a:chExt cx="3580809" cy="4482840"/>
          </a:xfrm>
        </p:grpSpPr>
        <p:cxnSp>
          <p:nvCxnSpPr>
            <p:cNvPr id="49" name="Straight Connector 48">
              <a:extLst>
                <a:ext uri="{FF2B5EF4-FFF2-40B4-BE49-F238E27FC236}">
                  <a16:creationId xmlns:a16="http://schemas.microsoft.com/office/drawing/2014/main" id="{B6FCB621-646B-9BE9-3990-2E45419494E4}"/>
                </a:ext>
              </a:extLst>
            </p:cNvPr>
            <p:cNvCxnSpPr>
              <a:cxnSpLocks/>
            </p:cNvCxnSpPr>
            <p:nvPr/>
          </p:nvCxnSpPr>
          <p:spPr>
            <a:xfrm>
              <a:off x="4312329" y="126597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13B1BF7-6BEF-F5CA-D65A-E74A5F4D3772}"/>
                </a:ext>
              </a:extLst>
            </p:cNvPr>
            <p:cNvCxnSpPr>
              <a:cxnSpLocks/>
            </p:cNvCxnSpPr>
            <p:nvPr/>
          </p:nvCxnSpPr>
          <p:spPr>
            <a:xfrm>
              <a:off x="7893138" y="1296457"/>
              <a:ext cx="0" cy="445236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77C754C1-D918-4AB3-0FCD-2B5864F7B169}"/>
              </a:ext>
            </a:extLst>
          </p:cNvPr>
          <p:cNvGrpSpPr/>
          <p:nvPr/>
        </p:nvGrpSpPr>
        <p:grpSpPr>
          <a:xfrm>
            <a:off x="4629076" y="2034899"/>
            <a:ext cx="2922971" cy="3705169"/>
            <a:chOff x="4629076" y="1940893"/>
            <a:chExt cx="2922971" cy="3705169"/>
          </a:xfrm>
        </p:grpSpPr>
        <p:pic>
          <p:nvPicPr>
            <p:cNvPr id="15" name="Graphic 14">
              <a:extLst>
                <a:ext uri="{FF2B5EF4-FFF2-40B4-BE49-F238E27FC236}">
                  <a16:creationId xmlns:a16="http://schemas.microsoft.com/office/drawing/2014/main" id="{1B19A1D0-95DD-6E0C-7589-0F507034B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3078" y="2497863"/>
              <a:ext cx="1238395" cy="409891"/>
            </a:xfrm>
            <a:prstGeom prst="rect">
              <a:avLst/>
            </a:prstGeom>
          </p:spPr>
        </p:pic>
        <p:pic>
          <p:nvPicPr>
            <p:cNvPr id="18" name="Picture 17" descr="Logo&#10;&#10;Description automatically generated">
              <a:extLst>
                <a:ext uri="{FF2B5EF4-FFF2-40B4-BE49-F238E27FC236}">
                  <a16:creationId xmlns:a16="http://schemas.microsoft.com/office/drawing/2014/main" id="{151F27F4-662A-1AA8-55AB-45B78BD77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881" y="1940893"/>
              <a:ext cx="965213" cy="387383"/>
            </a:xfrm>
            <a:prstGeom prst="rect">
              <a:avLst/>
            </a:prstGeom>
          </p:spPr>
        </p:pic>
        <p:pic>
          <p:nvPicPr>
            <p:cNvPr id="24" name="Picture 23">
              <a:extLst>
                <a:ext uri="{FF2B5EF4-FFF2-40B4-BE49-F238E27FC236}">
                  <a16:creationId xmlns:a16="http://schemas.microsoft.com/office/drawing/2014/main" id="{DEF37DEF-1FA1-ACAB-6F71-66F91A7F96F1}"/>
                </a:ext>
              </a:extLst>
            </p:cNvPr>
            <p:cNvPicPr>
              <a:picLocks noChangeAspect="1"/>
            </p:cNvPicPr>
            <p:nvPr/>
          </p:nvPicPr>
          <p:blipFill>
            <a:blip r:embed="rId6"/>
            <a:stretch>
              <a:fillRect/>
            </a:stretch>
          </p:blipFill>
          <p:spPr>
            <a:xfrm>
              <a:off x="6245809" y="4660207"/>
              <a:ext cx="1186412" cy="257576"/>
            </a:xfrm>
            <a:prstGeom prst="rect">
              <a:avLst/>
            </a:prstGeom>
          </p:spPr>
        </p:pic>
        <p:pic>
          <p:nvPicPr>
            <p:cNvPr id="25" name="Picture 24">
              <a:extLst>
                <a:ext uri="{FF2B5EF4-FFF2-40B4-BE49-F238E27FC236}">
                  <a16:creationId xmlns:a16="http://schemas.microsoft.com/office/drawing/2014/main" id="{629F70AC-7C16-1D73-5CF3-A0F53A62F895}"/>
                </a:ext>
              </a:extLst>
            </p:cNvPr>
            <p:cNvPicPr>
              <a:picLocks noChangeAspect="1"/>
            </p:cNvPicPr>
            <p:nvPr/>
          </p:nvPicPr>
          <p:blipFill rotWithShape="1">
            <a:blip r:embed="rId7"/>
            <a:srcRect r="48576" b="34606"/>
            <a:stretch/>
          </p:blipFill>
          <p:spPr>
            <a:xfrm>
              <a:off x="5057109" y="3993714"/>
              <a:ext cx="1083588" cy="409891"/>
            </a:xfrm>
            <a:prstGeom prst="rect">
              <a:avLst/>
            </a:prstGeom>
          </p:spPr>
        </p:pic>
        <p:pic>
          <p:nvPicPr>
            <p:cNvPr id="26" name="Picture 25">
              <a:extLst>
                <a:ext uri="{FF2B5EF4-FFF2-40B4-BE49-F238E27FC236}">
                  <a16:creationId xmlns:a16="http://schemas.microsoft.com/office/drawing/2014/main" id="{AC9181F5-584A-73EA-ADAF-15C57DC062F2}"/>
                </a:ext>
              </a:extLst>
            </p:cNvPr>
            <p:cNvPicPr>
              <a:picLocks noChangeAspect="1"/>
            </p:cNvPicPr>
            <p:nvPr/>
          </p:nvPicPr>
          <p:blipFill>
            <a:blip r:embed="rId8"/>
            <a:stretch>
              <a:fillRect/>
            </a:stretch>
          </p:blipFill>
          <p:spPr>
            <a:xfrm>
              <a:off x="4772632" y="4653065"/>
              <a:ext cx="1186412" cy="385940"/>
            </a:xfrm>
            <a:prstGeom prst="rect">
              <a:avLst/>
            </a:prstGeom>
          </p:spPr>
        </p:pic>
        <p:pic>
          <p:nvPicPr>
            <p:cNvPr id="27" name="Picture 26">
              <a:extLst>
                <a:ext uri="{FF2B5EF4-FFF2-40B4-BE49-F238E27FC236}">
                  <a16:creationId xmlns:a16="http://schemas.microsoft.com/office/drawing/2014/main" id="{23343F7D-E64A-ADBD-1E3B-D797146D299C}"/>
                </a:ext>
              </a:extLst>
            </p:cNvPr>
            <p:cNvPicPr>
              <a:picLocks noChangeAspect="1"/>
            </p:cNvPicPr>
            <p:nvPr/>
          </p:nvPicPr>
          <p:blipFill>
            <a:blip r:embed="rId9"/>
            <a:stretch>
              <a:fillRect/>
            </a:stretch>
          </p:blipFill>
          <p:spPr>
            <a:xfrm>
              <a:off x="5837483" y="3184351"/>
              <a:ext cx="1197106" cy="192049"/>
            </a:xfrm>
            <a:prstGeom prst="rect">
              <a:avLst/>
            </a:prstGeom>
          </p:spPr>
        </p:pic>
        <p:pic>
          <p:nvPicPr>
            <p:cNvPr id="29" name="Picture 28">
              <a:extLst>
                <a:ext uri="{FF2B5EF4-FFF2-40B4-BE49-F238E27FC236}">
                  <a16:creationId xmlns:a16="http://schemas.microsoft.com/office/drawing/2014/main" id="{EB2E3A34-71E7-B538-E6BC-50C71FEFDA00}"/>
                </a:ext>
              </a:extLst>
            </p:cNvPr>
            <p:cNvPicPr>
              <a:picLocks noChangeAspect="1"/>
            </p:cNvPicPr>
            <p:nvPr/>
          </p:nvPicPr>
          <p:blipFill>
            <a:blip r:embed="rId10"/>
            <a:stretch>
              <a:fillRect/>
            </a:stretch>
          </p:blipFill>
          <p:spPr>
            <a:xfrm>
              <a:off x="4904626" y="2060382"/>
              <a:ext cx="890280" cy="192049"/>
            </a:xfrm>
            <a:prstGeom prst="rect">
              <a:avLst/>
            </a:prstGeom>
          </p:spPr>
        </p:pic>
        <p:pic>
          <p:nvPicPr>
            <p:cNvPr id="33" name="Picture 2" descr="Noven's Logo">
              <a:extLst>
                <a:ext uri="{FF2B5EF4-FFF2-40B4-BE49-F238E27FC236}">
                  <a16:creationId xmlns:a16="http://schemas.microsoft.com/office/drawing/2014/main" id="{60C5ED3F-EE30-87A2-9810-6AEC3D80A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9842" y="5341105"/>
              <a:ext cx="912205" cy="18711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7651B80-ACE2-5237-7E34-D6954DF96491}"/>
                </a:ext>
              </a:extLst>
            </p:cNvPr>
            <p:cNvPicPr>
              <a:picLocks noChangeAspect="1"/>
            </p:cNvPicPr>
            <p:nvPr/>
          </p:nvPicPr>
          <p:blipFill>
            <a:blip r:embed="rId12"/>
            <a:stretch>
              <a:fillRect/>
            </a:stretch>
          </p:blipFill>
          <p:spPr>
            <a:xfrm>
              <a:off x="4629076" y="5322966"/>
              <a:ext cx="1006914" cy="277574"/>
            </a:xfrm>
            <a:prstGeom prst="rect">
              <a:avLst/>
            </a:prstGeom>
          </p:spPr>
        </p:pic>
        <p:pic>
          <p:nvPicPr>
            <p:cNvPr id="57" name="Graphic 56">
              <a:extLst>
                <a:ext uri="{FF2B5EF4-FFF2-40B4-BE49-F238E27FC236}">
                  <a16:creationId xmlns:a16="http://schemas.microsoft.com/office/drawing/2014/main" id="{6055C6F9-2152-445E-10E8-31AD22CEBA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4326" y="3846241"/>
              <a:ext cx="832698" cy="832698"/>
            </a:xfrm>
            <a:prstGeom prst="rect">
              <a:avLst/>
            </a:prstGeom>
          </p:spPr>
        </p:pic>
        <p:pic>
          <p:nvPicPr>
            <p:cNvPr id="70" name="Graphic 69">
              <a:extLst>
                <a:ext uri="{FF2B5EF4-FFF2-40B4-BE49-F238E27FC236}">
                  <a16:creationId xmlns:a16="http://schemas.microsoft.com/office/drawing/2014/main" id="{7D32B85F-7C74-A9AA-DCD6-5FC7FB63670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24517" y="3073538"/>
              <a:ext cx="700962" cy="687667"/>
            </a:xfrm>
            <a:prstGeom prst="rect">
              <a:avLst/>
            </a:prstGeom>
          </p:spPr>
        </p:pic>
        <p:pic>
          <p:nvPicPr>
            <p:cNvPr id="72" name="Graphic 71">
              <a:extLst>
                <a:ext uri="{FF2B5EF4-FFF2-40B4-BE49-F238E27FC236}">
                  <a16:creationId xmlns:a16="http://schemas.microsoft.com/office/drawing/2014/main" id="{D98FF6B2-67D8-BD2A-F778-D3DE82B760C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82895" y="5223268"/>
              <a:ext cx="704657" cy="422794"/>
            </a:xfrm>
            <a:prstGeom prst="rect">
              <a:avLst/>
            </a:prstGeom>
          </p:spPr>
        </p:pic>
        <p:pic>
          <p:nvPicPr>
            <p:cNvPr id="74" name="Graphic 73">
              <a:extLst>
                <a:ext uri="{FF2B5EF4-FFF2-40B4-BE49-F238E27FC236}">
                  <a16:creationId xmlns:a16="http://schemas.microsoft.com/office/drawing/2014/main" id="{99DEAAD2-8208-6270-5ED3-A9E20649EA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731922" y="2570725"/>
              <a:ext cx="1252258" cy="275006"/>
            </a:xfrm>
            <a:prstGeom prst="rect">
              <a:avLst/>
            </a:prstGeom>
          </p:spPr>
        </p:pic>
        <p:pic>
          <p:nvPicPr>
            <p:cNvPr id="76" name="Graphic 75">
              <a:extLst>
                <a:ext uri="{FF2B5EF4-FFF2-40B4-BE49-F238E27FC236}">
                  <a16:creationId xmlns:a16="http://schemas.microsoft.com/office/drawing/2014/main" id="{B99084BC-DC8D-4EAF-CE9E-BBDE5A6F0B2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71927" y="3646772"/>
              <a:ext cx="1394506" cy="212627"/>
            </a:xfrm>
            <a:prstGeom prst="rect">
              <a:avLst/>
            </a:prstGeom>
          </p:spPr>
        </p:pic>
      </p:grpSp>
      <p:grpSp>
        <p:nvGrpSpPr>
          <p:cNvPr id="98" name="Group 97">
            <a:extLst>
              <a:ext uri="{FF2B5EF4-FFF2-40B4-BE49-F238E27FC236}">
                <a16:creationId xmlns:a16="http://schemas.microsoft.com/office/drawing/2014/main" id="{86A570DB-1526-2123-8BE7-5F72A2FD297A}"/>
              </a:ext>
            </a:extLst>
          </p:cNvPr>
          <p:cNvGrpSpPr/>
          <p:nvPr/>
        </p:nvGrpSpPr>
        <p:grpSpPr>
          <a:xfrm>
            <a:off x="8255546" y="2116338"/>
            <a:ext cx="3018673" cy="3108574"/>
            <a:chOff x="8255546" y="2022332"/>
            <a:chExt cx="3018673" cy="3108574"/>
          </a:xfrm>
        </p:grpSpPr>
        <p:pic>
          <p:nvPicPr>
            <p:cNvPr id="9" name="Graphic 8">
              <a:extLst>
                <a:ext uri="{FF2B5EF4-FFF2-40B4-BE49-F238E27FC236}">
                  <a16:creationId xmlns:a16="http://schemas.microsoft.com/office/drawing/2014/main" id="{9BAF0FFE-DF43-5146-00B8-9C316180957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19444" y="2022332"/>
              <a:ext cx="935124" cy="224504"/>
            </a:xfrm>
            <a:prstGeom prst="rect">
              <a:avLst/>
            </a:prstGeom>
          </p:spPr>
        </p:pic>
        <p:pic>
          <p:nvPicPr>
            <p:cNvPr id="11" name="Graphic 10">
              <a:extLst>
                <a:ext uri="{FF2B5EF4-FFF2-40B4-BE49-F238E27FC236}">
                  <a16:creationId xmlns:a16="http://schemas.microsoft.com/office/drawing/2014/main" id="{214BB530-7BC0-B5AD-6BC8-B15611901C8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623796" y="4915661"/>
              <a:ext cx="949609" cy="21524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4AE5F287-D399-790F-BF89-36C46CECC3E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435444" y="3650779"/>
              <a:ext cx="788846" cy="370543"/>
            </a:xfrm>
            <a:prstGeom prst="rect">
              <a:avLst/>
            </a:prstGeom>
          </p:spPr>
        </p:pic>
        <p:pic>
          <p:nvPicPr>
            <p:cNvPr id="20" name="Picture 19">
              <a:extLst>
                <a:ext uri="{FF2B5EF4-FFF2-40B4-BE49-F238E27FC236}">
                  <a16:creationId xmlns:a16="http://schemas.microsoft.com/office/drawing/2014/main" id="{66261970-B28C-4E25-CC93-41591B0EFC20}"/>
                </a:ext>
              </a:extLst>
            </p:cNvPr>
            <p:cNvPicPr>
              <a:picLocks noChangeAspect="1"/>
            </p:cNvPicPr>
            <p:nvPr/>
          </p:nvPicPr>
          <p:blipFill>
            <a:blip r:embed="rId28"/>
            <a:stretch>
              <a:fillRect/>
            </a:stretch>
          </p:blipFill>
          <p:spPr>
            <a:xfrm>
              <a:off x="8609352" y="4305594"/>
              <a:ext cx="945607" cy="258466"/>
            </a:xfrm>
            <a:prstGeom prst="rect">
              <a:avLst/>
            </a:prstGeom>
          </p:spPr>
        </p:pic>
        <p:pic>
          <p:nvPicPr>
            <p:cNvPr id="22" name="Picture 21">
              <a:extLst>
                <a:ext uri="{FF2B5EF4-FFF2-40B4-BE49-F238E27FC236}">
                  <a16:creationId xmlns:a16="http://schemas.microsoft.com/office/drawing/2014/main" id="{B70AFFDA-666D-262B-2075-F7F5971E687D}"/>
                </a:ext>
              </a:extLst>
            </p:cNvPr>
            <p:cNvPicPr>
              <a:picLocks noChangeAspect="1"/>
            </p:cNvPicPr>
            <p:nvPr/>
          </p:nvPicPr>
          <p:blipFill>
            <a:blip r:embed="rId29"/>
            <a:stretch>
              <a:fillRect/>
            </a:stretch>
          </p:blipFill>
          <p:spPr>
            <a:xfrm>
              <a:off x="10004604" y="4276806"/>
              <a:ext cx="1004229" cy="277837"/>
            </a:xfrm>
            <a:prstGeom prst="rect">
              <a:avLst/>
            </a:prstGeom>
          </p:spPr>
        </p:pic>
        <p:pic>
          <p:nvPicPr>
            <p:cNvPr id="28" name="Picture 27">
              <a:extLst>
                <a:ext uri="{FF2B5EF4-FFF2-40B4-BE49-F238E27FC236}">
                  <a16:creationId xmlns:a16="http://schemas.microsoft.com/office/drawing/2014/main" id="{3FF40611-7587-A4A0-D8B2-78EB876AB41D}"/>
                </a:ext>
              </a:extLst>
            </p:cNvPr>
            <p:cNvPicPr>
              <a:picLocks noChangeAspect="1"/>
            </p:cNvPicPr>
            <p:nvPr/>
          </p:nvPicPr>
          <p:blipFill>
            <a:blip r:embed="rId30"/>
            <a:stretch>
              <a:fillRect/>
            </a:stretch>
          </p:blipFill>
          <p:spPr>
            <a:xfrm>
              <a:off x="9340805" y="3093726"/>
              <a:ext cx="980912" cy="150406"/>
            </a:xfrm>
            <a:prstGeom prst="rect">
              <a:avLst/>
            </a:prstGeom>
          </p:spPr>
        </p:pic>
        <p:pic>
          <p:nvPicPr>
            <p:cNvPr id="78" name="Graphic 77">
              <a:extLst>
                <a:ext uri="{FF2B5EF4-FFF2-40B4-BE49-F238E27FC236}">
                  <a16:creationId xmlns:a16="http://schemas.microsoft.com/office/drawing/2014/main" id="{DCA0400D-44CA-53CB-F8C6-929B3661FCA5}"/>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538318" y="3062834"/>
              <a:ext cx="577348" cy="638716"/>
            </a:xfrm>
            <a:prstGeom prst="rect">
              <a:avLst/>
            </a:prstGeom>
          </p:spPr>
        </p:pic>
        <p:pic>
          <p:nvPicPr>
            <p:cNvPr id="84" name="Graphic 83">
              <a:extLst>
                <a:ext uri="{FF2B5EF4-FFF2-40B4-BE49-F238E27FC236}">
                  <a16:creationId xmlns:a16="http://schemas.microsoft.com/office/drawing/2014/main" id="{24EAA16C-0382-771E-ADA3-92FF0585DEC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492254" y="2034078"/>
              <a:ext cx="1047235" cy="239368"/>
            </a:xfrm>
            <a:prstGeom prst="rect">
              <a:avLst/>
            </a:prstGeom>
          </p:spPr>
        </p:pic>
        <p:pic>
          <p:nvPicPr>
            <p:cNvPr id="86" name="Graphic 85">
              <a:extLst>
                <a:ext uri="{FF2B5EF4-FFF2-40B4-BE49-F238E27FC236}">
                  <a16:creationId xmlns:a16="http://schemas.microsoft.com/office/drawing/2014/main" id="{BEEED958-B7AF-53D8-FE0F-366FF745AB6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255546" y="2538576"/>
              <a:ext cx="1101071" cy="199551"/>
            </a:xfrm>
            <a:prstGeom prst="rect">
              <a:avLst/>
            </a:prstGeom>
          </p:spPr>
        </p:pic>
        <p:pic>
          <p:nvPicPr>
            <p:cNvPr id="88" name="Graphic 87">
              <a:extLst>
                <a:ext uri="{FF2B5EF4-FFF2-40B4-BE49-F238E27FC236}">
                  <a16:creationId xmlns:a16="http://schemas.microsoft.com/office/drawing/2014/main" id="{76DC03D3-1243-EBB7-92C2-7C111CF7F28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654643" y="2547429"/>
              <a:ext cx="1619576" cy="216673"/>
            </a:xfrm>
            <a:prstGeom prst="rect">
              <a:avLst/>
            </a:prstGeom>
          </p:spPr>
        </p:pic>
        <p:sp>
          <p:nvSpPr>
            <p:cNvPr id="91" name="Graphic 2">
              <a:extLst>
                <a:ext uri="{FF2B5EF4-FFF2-40B4-BE49-F238E27FC236}">
                  <a16:creationId xmlns:a16="http://schemas.microsoft.com/office/drawing/2014/main" id="{249BAEC9-D2BE-798E-2BDC-77516B6EE935}"/>
                </a:ext>
              </a:extLst>
            </p:cNvPr>
            <p:cNvSpPr/>
            <p:nvPr/>
          </p:nvSpPr>
          <p:spPr>
            <a:xfrm>
              <a:off x="8404856" y="3288562"/>
              <a:ext cx="641957" cy="420239"/>
            </a:xfrm>
            <a:custGeom>
              <a:avLst/>
              <a:gdLst>
                <a:gd name="connsiteX0" fmla="*/ 6773231 w 7275198"/>
                <a:gd name="connsiteY0" fmla="*/ 4755833 h 4762500"/>
                <a:gd name="connsiteX1" fmla="*/ 6609401 w 7275198"/>
                <a:gd name="connsiteY1" fmla="*/ 4755833 h 4762500"/>
                <a:gd name="connsiteX2" fmla="*/ 6609401 w 7275198"/>
                <a:gd name="connsiteY2" fmla="*/ 4352925 h 4762500"/>
                <a:gd name="connsiteX3" fmla="*/ 6367465 w 7275198"/>
                <a:gd name="connsiteY3" fmla="*/ 4352925 h 4762500"/>
                <a:gd name="connsiteX4" fmla="*/ 6367465 w 7275198"/>
                <a:gd name="connsiteY4" fmla="*/ 4218623 h 4762500"/>
                <a:gd name="connsiteX5" fmla="*/ 7015165 w 7275198"/>
                <a:gd name="connsiteY5" fmla="*/ 4218623 h 4762500"/>
                <a:gd name="connsiteX6" fmla="*/ 7015165 w 7275198"/>
                <a:gd name="connsiteY6" fmla="*/ 4352925 h 4762500"/>
                <a:gd name="connsiteX7" fmla="*/ 6774183 w 7275198"/>
                <a:gd name="connsiteY7" fmla="*/ 4352925 h 4762500"/>
                <a:gd name="connsiteX8" fmla="*/ 6774183 w 7275198"/>
                <a:gd name="connsiteY8" fmla="*/ 4755833 h 4762500"/>
                <a:gd name="connsiteX9" fmla="*/ 6241736 w 7275198"/>
                <a:gd name="connsiteY9" fmla="*/ 4755833 h 4762500"/>
                <a:gd name="connsiteX10" fmla="*/ 5979798 w 7275198"/>
                <a:gd name="connsiteY10" fmla="*/ 4755833 h 4762500"/>
                <a:gd name="connsiteX11" fmla="*/ 5653090 w 7275198"/>
                <a:gd name="connsiteY11" fmla="*/ 4351973 h 4762500"/>
                <a:gd name="connsiteX12" fmla="*/ 5653090 w 7275198"/>
                <a:gd name="connsiteY12" fmla="*/ 4755833 h 4762500"/>
                <a:gd name="connsiteX13" fmla="*/ 5498786 w 7275198"/>
                <a:gd name="connsiteY13" fmla="*/ 4755833 h 4762500"/>
                <a:gd name="connsiteX14" fmla="*/ 5498786 w 7275198"/>
                <a:gd name="connsiteY14" fmla="*/ 4218623 h 4762500"/>
                <a:gd name="connsiteX15" fmla="*/ 5760723 w 7275198"/>
                <a:gd name="connsiteY15" fmla="*/ 4218623 h 4762500"/>
                <a:gd name="connsiteX16" fmla="*/ 6087431 w 7275198"/>
                <a:gd name="connsiteY16" fmla="*/ 4621530 h 4762500"/>
                <a:gd name="connsiteX17" fmla="*/ 6087431 w 7275198"/>
                <a:gd name="connsiteY17" fmla="*/ 4218623 h 4762500"/>
                <a:gd name="connsiteX18" fmla="*/ 6242688 w 7275198"/>
                <a:gd name="connsiteY18" fmla="*/ 4218623 h 4762500"/>
                <a:gd name="connsiteX19" fmla="*/ 6241736 w 7275198"/>
                <a:gd name="connsiteY19" fmla="*/ 4755833 h 4762500"/>
                <a:gd name="connsiteX20" fmla="*/ 4726308 w 7275198"/>
                <a:gd name="connsiteY20" fmla="*/ 4218623 h 4762500"/>
                <a:gd name="connsiteX21" fmla="*/ 5330193 w 7275198"/>
                <a:gd name="connsiteY21" fmla="*/ 4218623 h 4762500"/>
                <a:gd name="connsiteX22" fmla="*/ 5330193 w 7275198"/>
                <a:gd name="connsiteY22" fmla="*/ 4340543 h 4762500"/>
                <a:gd name="connsiteX23" fmla="*/ 4890138 w 7275198"/>
                <a:gd name="connsiteY23" fmla="*/ 4340543 h 4762500"/>
                <a:gd name="connsiteX24" fmla="*/ 4890138 w 7275198"/>
                <a:gd name="connsiteY24" fmla="*/ 4432935 h 4762500"/>
                <a:gd name="connsiteX25" fmla="*/ 5300666 w 7275198"/>
                <a:gd name="connsiteY25" fmla="*/ 4432935 h 4762500"/>
                <a:gd name="connsiteX26" fmla="*/ 5300666 w 7275198"/>
                <a:gd name="connsiteY26" fmla="*/ 4538663 h 4762500"/>
                <a:gd name="connsiteX27" fmla="*/ 4890138 w 7275198"/>
                <a:gd name="connsiteY27" fmla="*/ 4538663 h 4762500"/>
                <a:gd name="connsiteX28" fmla="*/ 4890138 w 7275198"/>
                <a:gd name="connsiteY28" fmla="*/ 4634865 h 4762500"/>
                <a:gd name="connsiteX29" fmla="*/ 5330193 w 7275198"/>
                <a:gd name="connsiteY29" fmla="*/ 4634865 h 4762500"/>
                <a:gd name="connsiteX30" fmla="*/ 5330193 w 7275198"/>
                <a:gd name="connsiteY30" fmla="*/ 4755833 h 4762500"/>
                <a:gd name="connsiteX31" fmla="*/ 4726308 w 7275198"/>
                <a:gd name="connsiteY31" fmla="*/ 4755833 h 4762500"/>
                <a:gd name="connsiteX32" fmla="*/ 4726308 w 7275198"/>
                <a:gd name="connsiteY32" fmla="*/ 4218623 h 4762500"/>
                <a:gd name="connsiteX33" fmla="*/ 4393885 w 7275198"/>
                <a:gd name="connsiteY33" fmla="*/ 4755833 h 4762500"/>
                <a:gd name="connsiteX34" fmla="*/ 3855723 w 7275198"/>
                <a:gd name="connsiteY34" fmla="*/ 4755833 h 4762500"/>
                <a:gd name="connsiteX35" fmla="*/ 3855723 w 7275198"/>
                <a:gd name="connsiteY35" fmla="*/ 4218623 h 4762500"/>
                <a:gd name="connsiteX36" fmla="*/ 4332926 w 7275198"/>
                <a:gd name="connsiteY36" fmla="*/ 4218623 h 4762500"/>
                <a:gd name="connsiteX37" fmla="*/ 4580576 w 7275198"/>
                <a:gd name="connsiteY37" fmla="*/ 4459605 h 4762500"/>
                <a:gd name="connsiteX38" fmla="*/ 4580576 w 7275198"/>
                <a:gd name="connsiteY38" fmla="*/ 4490085 h 4762500"/>
                <a:gd name="connsiteX39" fmla="*/ 4573908 w 7275198"/>
                <a:gd name="connsiteY39" fmla="*/ 4616768 h 4762500"/>
                <a:gd name="connsiteX40" fmla="*/ 4393885 w 7275198"/>
                <a:gd name="connsiteY40" fmla="*/ 4755833 h 4762500"/>
                <a:gd name="connsiteX41" fmla="*/ 4019553 w 7275198"/>
                <a:gd name="connsiteY41" fmla="*/ 4350068 h 4762500"/>
                <a:gd name="connsiteX42" fmla="*/ 4019553 w 7275198"/>
                <a:gd name="connsiteY42" fmla="*/ 4624388 h 4762500"/>
                <a:gd name="connsiteX43" fmla="*/ 4297683 w 7275198"/>
                <a:gd name="connsiteY43" fmla="*/ 4624388 h 4762500"/>
                <a:gd name="connsiteX44" fmla="*/ 4413888 w 7275198"/>
                <a:gd name="connsiteY44" fmla="*/ 4489133 h 4762500"/>
                <a:gd name="connsiteX45" fmla="*/ 4413888 w 7275198"/>
                <a:gd name="connsiteY45" fmla="*/ 4484370 h 4762500"/>
                <a:gd name="connsiteX46" fmla="*/ 4300541 w 7275198"/>
                <a:gd name="connsiteY46" fmla="*/ 4350068 h 4762500"/>
                <a:gd name="connsiteX47" fmla="*/ 4019553 w 7275198"/>
                <a:gd name="connsiteY47" fmla="*/ 4350068 h 4762500"/>
                <a:gd name="connsiteX48" fmla="*/ 3582356 w 7275198"/>
                <a:gd name="connsiteY48" fmla="*/ 4755833 h 4762500"/>
                <a:gd name="connsiteX49" fmla="*/ 3530920 w 7275198"/>
                <a:gd name="connsiteY49" fmla="*/ 4658678 h 4762500"/>
                <a:gd name="connsiteX50" fmla="*/ 3181353 w 7275198"/>
                <a:gd name="connsiteY50" fmla="*/ 4658678 h 4762500"/>
                <a:gd name="connsiteX51" fmla="*/ 3128013 w 7275198"/>
                <a:gd name="connsiteY51" fmla="*/ 4755833 h 4762500"/>
                <a:gd name="connsiteX52" fmla="*/ 2944180 w 7275198"/>
                <a:gd name="connsiteY52" fmla="*/ 4755833 h 4762500"/>
                <a:gd name="connsiteX53" fmla="*/ 3246123 w 7275198"/>
                <a:gd name="connsiteY53" fmla="*/ 4218623 h 4762500"/>
                <a:gd name="connsiteX54" fmla="*/ 3469008 w 7275198"/>
                <a:gd name="connsiteY54" fmla="*/ 4218623 h 4762500"/>
                <a:gd name="connsiteX55" fmla="*/ 3764283 w 7275198"/>
                <a:gd name="connsiteY55" fmla="*/ 4755833 h 4762500"/>
                <a:gd name="connsiteX56" fmla="*/ 3582356 w 7275198"/>
                <a:gd name="connsiteY56" fmla="*/ 4755833 h 4762500"/>
                <a:gd name="connsiteX57" fmla="*/ 3354708 w 7275198"/>
                <a:gd name="connsiteY57" fmla="*/ 4333875 h 4762500"/>
                <a:gd name="connsiteX58" fmla="*/ 3238503 w 7275198"/>
                <a:gd name="connsiteY58" fmla="*/ 4547235 h 4762500"/>
                <a:gd name="connsiteX59" fmla="*/ 3470913 w 7275198"/>
                <a:gd name="connsiteY59" fmla="*/ 4547235 h 4762500"/>
                <a:gd name="connsiteX60" fmla="*/ 3354708 w 7275198"/>
                <a:gd name="connsiteY60" fmla="*/ 4333875 h 4762500"/>
                <a:gd name="connsiteX61" fmla="*/ 3354708 w 7275198"/>
                <a:gd name="connsiteY61" fmla="*/ 4333875 h 4762500"/>
                <a:gd name="connsiteX62" fmla="*/ 2322198 w 7275198"/>
                <a:gd name="connsiteY62" fmla="*/ 4755833 h 4762500"/>
                <a:gd name="connsiteX63" fmla="*/ 2157415 w 7275198"/>
                <a:gd name="connsiteY63" fmla="*/ 4755833 h 4762500"/>
                <a:gd name="connsiteX64" fmla="*/ 2157415 w 7275198"/>
                <a:gd name="connsiteY64" fmla="*/ 4218623 h 4762500"/>
                <a:gd name="connsiteX65" fmla="*/ 2661288 w 7275198"/>
                <a:gd name="connsiteY65" fmla="*/ 4218623 h 4762500"/>
                <a:gd name="connsiteX66" fmla="*/ 2842263 w 7275198"/>
                <a:gd name="connsiteY66" fmla="*/ 4388168 h 4762500"/>
                <a:gd name="connsiteX67" fmla="*/ 2819403 w 7275198"/>
                <a:gd name="connsiteY67" fmla="*/ 4498658 h 4762500"/>
                <a:gd name="connsiteX68" fmla="*/ 2741298 w 7275198"/>
                <a:gd name="connsiteY68" fmla="*/ 4544378 h 4762500"/>
                <a:gd name="connsiteX69" fmla="*/ 2725105 w 7275198"/>
                <a:gd name="connsiteY69" fmla="*/ 4549140 h 4762500"/>
                <a:gd name="connsiteX70" fmla="*/ 2835595 w 7275198"/>
                <a:gd name="connsiteY70" fmla="*/ 4652010 h 4762500"/>
                <a:gd name="connsiteX71" fmla="*/ 2835595 w 7275198"/>
                <a:gd name="connsiteY71" fmla="*/ 4754880 h 4762500"/>
                <a:gd name="connsiteX72" fmla="*/ 2667955 w 7275198"/>
                <a:gd name="connsiteY72" fmla="*/ 4754880 h 4762500"/>
                <a:gd name="connsiteX73" fmla="*/ 2667955 w 7275198"/>
                <a:gd name="connsiteY73" fmla="*/ 4703445 h 4762500"/>
                <a:gd name="connsiteX74" fmla="*/ 2596518 w 7275198"/>
                <a:gd name="connsiteY74" fmla="*/ 4616768 h 4762500"/>
                <a:gd name="connsiteX75" fmla="*/ 2321245 w 7275198"/>
                <a:gd name="connsiteY75" fmla="*/ 4616768 h 4762500"/>
                <a:gd name="connsiteX76" fmla="*/ 2322198 w 7275198"/>
                <a:gd name="connsiteY76" fmla="*/ 4755833 h 4762500"/>
                <a:gd name="connsiteX77" fmla="*/ 2322198 w 7275198"/>
                <a:gd name="connsiteY77" fmla="*/ 4755833 h 4762500"/>
                <a:gd name="connsiteX78" fmla="*/ 2322198 w 7275198"/>
                <a:gd name="connsiteY78" fmla="*/ 4349115 h 4762500"/>
                <a:gd name="connsiteX79" fmla="*/ 2322198 w 7275198"/>
                <a:gd name="connsiteY79" fmla="*/ 4488180 h 4762500"/>
                <a:gd name="connsiteX80" fmla="*/ 2592708 w 7275198"/>
                <a:gd name="connsiteY80" fmla="*/ 4488180 h 4762500"/>
                <a:gd name="connsiteX81" fmla="*/ 2676528 w 7275198"/>
                <a:gd name="connsiteY81" fmla="*/ 4412933 h 4762500"/>
                <a:gd name="connsiteX82" fmla="*/ 2644143 w 7275198"/>
                <a:gd name="connsiteY82" fmla="*/ 4353878 h 4762500"/>
                <a:gd name="connsiteX83" fmla="*/ 2597470 w 7275198"/>
                <a:gd name="connsiteY83" fmla="*/ 4349115 h 4762500"/>
                <a:gd name="connsiteX84" fmla="*/ 2322198 w 7275198"/>
                <a:gd name="connsiteY84" fmla="*/ 4349115 h 4762500"/>
                <a:gd name="connsiteX85" fmla="*/ 1787845 w 7275198"/>
                <a:gd name="connsiteY85" fmla="*/ 4755833 h 4762500"/>
                <a:gd name="connsiteX86" fmla="*/ 1623063 w 7275198"/>
                <a:gd name="connsiteY86" fmla="*/ 4755833 h 4762500"/>
                <a:gd name="connsiteX87" fmla="*/ 1623063 w 7275198"/>
                <a:gd name="connsiteY87" fmla="*/ 4352925 h 4762500"/>
                <a:gd name="connsiteX88" fmla="*/ 1381128 w 7275198"/>
                <a:gd name="connsiteY88" fmla="*/ 4352925 h 4762500"/>
                <a:gd name="connsiteX89" fmla="*/ 1381128 w 7275198"/>
                <a:gd name="connsiteY89" fmla="*/ 4218623 h 4762500"/>
                <a:gd name="connsiteX90" fmla="*/ 2028828 w 7275198"/>
                <a:gd name="connsiteY90" fmla="*/ 4218623 h 4762500"/>
                <a:gd name="connsiteX91" fmla="*/ 2028828 w 7275198"/>
                <a:gd name="connsiteY91" fmla="*/ 4352925 h 4762500"/>
                <a:gd name="connsiteX92" fmla="*/ 1787845 w 7275198"/>
                <a:gd name="connsiteY92" fmla="*/ 4352925 h 4762500"/>
                <a:gd name="connsiteX93" fmla="*/ 1787845 w 7275198"/>
                <a:gd name="connsiteY93" fmla="*/ 4755833 h 4762500"/>
                <a:gd name="connsiteX94" fmla="*/ 1040133 w 7275198"/>
                <a:gd name="connsiteY94" fmla="*/ 4621530 h 4762500"/>
                <a:gd name="connsiteX95" fmla="*/ 1414465 w 7275198"/>
                <a:gd name="connsiteY95" fmla="*/ 4621530 h 4762500"/>
                <a:gd name="connsiteX96" fmla="*/ 1414465 w 7275198"/>
                <a:gd name="connsiteY96" fmla="*/ 4755833 h 4762500"/>
                <a:gd name="connsiteX97" fmla="*/ 876303 w 7275198"/>
                <a:gd name="connsiteY97" fmla="*/ 4755833 h 4762500"/>
                <a:gd name="connsiteX98" fmla="*/ 876303 w 7275198"/>
                <a:gd name="connsiteY98" fmla="*/ 4218623 h 4762500"/>
                <a:gd name="connsiteX99" fmla="*/ 1041085 w 7275198"/>
                <a:gd name="connsiteY99" fmla="*/ 4218623 h 4762500"/>
                <a:gd name="connsiteX100" fmla="*/ 1041085 w 7275198"/>
                <a:gd name="connsiteY100" fmla="*/ 4621530 h 4762500"/>
                <a:gd name="connsiteX101" fmla="*/ 701995 w 7275198"/>
                <a:gd name="connsiteY101" fmla="*/ 4219575 h 4762500"/>
                <a:gd name="connsiteX102" fmla="*/ 701995 w 7275198"/>
                <a:gd name="connsiteY102" fmla="*/ 4557713 h 4762500"/>
                <a:gd name="connsiteX103" fmla="*/ 431485 w 7275198"/>
                <a:gd name="connsiteY103" fmla="*/ 4762500 h 4762500"/>
                <a:gd name="connsiteX104" fmla="*/ 296230 w 7275198"/>
                <a:gd name="connsiteY104" fmla="*/ 4761548 h 4762500"/>
                <a:gd name="connsiteX105" fmla="*/ 5718 w 7275198"/>
                <a:gd name="connsiteY105" fmla="*/ 4549140 h 4762500"/>
                <a:gd name="connsiteX106" fmla="*/ 5718 w 7275198"/>
                <a:gd name="connsiteY106" fmla="*/ 4219575 h 4762500"/>
                <a:gd name="connsiteX107" fmla="*/ 170500 w 7275198"/>
                <a:gd name="connsiteY107" fmla="*/ 4219575 h 4762500"/>
                <a:gd name="connsiteX108" fmla="*/ 170500 w 7275198"/>
                <a:gd name="connsiteY108" fmla="*/ 4500563 h 4762500"/>
                <a:gd name="connsiteX109" fmla="*/ 288610 w 7275198"/>
                <a:gd name="connsiteY109" fmla="*/ 4630103 h 4762500"/>
                <a:gd name="connsiteX110" fmla="*/ 362905 w 7275198"/>
                <a:gd name="connsiteY110" fmla="*/ 4631055 h 4762500"/>
                <a:gd name="connsiteX111" fmla="*/ 431485 w 7275198"/>
                <a:gd name="connsiteY111" fmla="*/ 4630103 h 4762500"/>
                <a:gd name="connsiteX112" fmla="*/ 537213 w 7275198"/>
                <a:gd name="connsiteY112" fmla="*/ 4524375 h 4762500"/>
                <a:gd name="connsiteX113" fmla="*/ 537213 w 7275198"/>
                <a:gd name="connsiteY113" fmla="*/ 4219575 h 4762500"/>
                <a:gd name="connsiteX114" fmla="*/ 701995 w 7275198"/>
                <a:gd name="connsiteY114" fmla="*/ 4219575 h 4762500"/>
                <a:gd name="connsiteX115" fmla="*/ 701995 w 7275198"/>
                <a:gd name="connsiteY115" fmla="*/ 4219575 h 4762500"/>
                <a:gd name="connsiteX116" fmla="*/ 701995 w 7275198"/>
                <a:gd name="connsiteY116" fmla="*/ 4219575 h 4762500"/>
                <a:gd name="connsiteX117" fmla="*/ 7239003 w 7275198"/>
                <a:gd name="connsiteY117" fmla="*/ 58102 h 4762500"/>
                <a:gd name="connsiteX118" fmla="*/ 7197093 w 7275198"/>
                <a:gd name="connsiteY118" fmla="*/ 170498 h 4762500"/>
                <a:gd name="connsiteX119" fmla="*/ 7155183 w 7275198"/>
                <a:gd name="connsiteY119" fmla="*/ 60960 h 4762500"/>
                <a:gd name="connsiteX120" fmla="*/ 7154231 w 7275198"/>
                <a:gd name="connsiteY120" fmla="*/ 58102 h 4762500"/>
                <a:gd name="connsiteX121" fmla="*/ 7118036 w 7275198"/>
                <a:gd name="connsiteY121" fmla="*/ 58102 h 4762500"/>
                <a:gd name="connsiteX122" fmla="*/ 7118036 w 7275198"/>
                <a:gd name="connsiteY122" fmla="*/ 215265 h 4762500"/>
                <a:gd name="connsiteX123" fmla="*/ 7144706 w 7275198"/>
                <a:gd name="connsiteY123" fmla="*/ 215265 h 4762500"/>
                <a:gd name="connsiteX124" fmla="*/ 7144706 w 7275198"/>
                <a:gd name="connsiteY124" fmla="*/ 100965 h 4762500"/>
                <a:gd name="connsiteX125" fmla="*/ 7188520 w 7275198"/>
                <a:gd name="connsiteY125" fmla="*/ 215265 h 4762500"/>
                <a:gd name="connsiteX126" fmla="*/ 7204713 w 7275198"/>
                <a:gd name="connsiteY126" fmla="*/ 215265 h 4762500"/>
                <a:gd name="connsiteX127" fmla="*/ 7248528 w 7275198"/>
                <a:gd name="connsiteY127" fmla="*/ 100965 h 4762500"/>
                <a:gd name="connsiteX128" fmla="*/ 7248528 w 7275198"/>
                <a:gd name="connsiteY128" fmla="*/ 215265 h 4762500"/>
                <a:gd name="connsiteX129" fmla="*/ 7275198 w 7275198"/>
                <a:gd name="connsiteY129" fmla="*/ 215265 h 4762500"/>
                <a:gd name="connsiteX130" fmla="*/ 7275198 w 7275198"/>
                <a:gd name="connsiteY130" fmla="*/ 58102 h 4762500"/>
                <a:gd name="connsiteX131" fmla="*/ 7239003 w 7275198"/>
                <a:gd name="connsiteY131" fmla="*/ 58102 h 4762500"/>
                <a:gd name="connsiteX132" fmla="*/ 6981828 w 7275198"/>
                <a:gd name="connsiteY132" fmla="*/ 82867 h 4762500"/>
                <a:gd name="connsiteX133" fmla="*/ 7028501 w 7275198"/>
                <a:gd name="connsiteY133" fmla="*/ 82867 h 4762500"/>
                <a:gd name="connsiteX134" fmla="*/ 7028501 w 7275198"/>
                <a:gd name="connsiteY134" fmla="*/ 215265 h 4762500"/>
                <a:gd name="connsiteX135" fmla="*/ 7055170 w 7275198"/>
                <a:gd name="connsiteY135" fmla="*/ 215265 h 4762500"/>
                <a:gd name="connsiteX136" fmla="*/ 7055170 w 7275198"/>
                <a:gd name="connsiteY136" fmla="*/ 82867 h 4762500"/>
                <a:gd name="connsiteX137" fmla="*/ 7101843 w 7275198"/>
                <a:gd name="connsiteY137" fmla="*/ 82867 h 4762500"/>
                <a:gd name="connsiteX138" fmla="*/ 7101843 w 7275198"/>
                <a:gd name="connsiteY138" fmla="*/ 58102 h 4762500"/>
                <a:gd name="connsiteX139" fmla="*/ 6982781 w 7275198"/>
                <a:gd name="connsiteY139" fmla="*/ 58102 h 4762500"/>
                <a:gd name="connsiteX140" fmla="*/ 6982781 w 7275198"/>
                <a:gd name="connsiteY140" fmla="*/ 82867 h 4762500"/>
                <a:gd name="connsiteX141" fmla="*/ 6518913 w 7275198"/>
                <a:gd name="connsiteY141" fmla="*/ 0 h 4762500"/>
                <a:gd name="connsiteX142" fmla="*/ 7008498 w 7275198"/>
                <a:gd name="connsiteY142" fmla="*/ 520065 h 4762500"/>
                <a:gd name="connsiteX143" fmla="*/ 7011356 w 7275198"/>
                <a:gd name="connsiteY143" fmla="*/ 2277428 h 4762500"/>
                <a:gd name="connsiteX144" fmla="*/ 6770373 w 7275198"/>
                <a:gd name="connsiteY144" fmla="*/ 2516505 h 4762500"/>
                <a:gd name="connsiteX145" fmla="*/ 5138741 w 7275198"/>
                <a:gd name="connsiteY145" fmla="*/ 2515553 h 4762500"/>
                <a:gd name="connsiteX146" fmla="*/ 4900616 w 7275198"/>
                <a:gd name="connsiteY146" fmla="*/ 2277428 h 4762500"/>
                <a:gd name="connsiteX147" fmla="*/ 4900616 w 7275198"/>
                <a:gd name="connsiteY147" fmla="*/ 1684020 h 4762500"/>
                <a:gd name="connsiteX148" fmla="*/ 5135883 w 7275198"/>
                <a:gd name="connsiteY148" fmla="*/ 1445895 h 4762500"/>
                <a:gd name="connsiteX149" fmla="*/ 5624515 w 7275198"/>
                <a:gd name="connsiteY149" fmla="*/ 1445895 h 4762500"/>
                <a:gd name="connsiteX150" fmla="*/ 5808348 w 7275198"/>
                <a:gd name="connsiteY150" fmla="*/ 1251585 h 4762500"/>
                <a:gd name="connsiteX151" fmla="*/ 5616895 w 7275198"/>
                <a:gd name="connsiteY151" fmla="*/ 1080135 h 4762500"/>
                <a:gd name="connsiteX152" fmla="*/ 4819653 w 7275198"/>
                <a:gd name="connsiteY152" fmla="*/ 1080135 h 4762500"/>
                <a:gd name="connsiteX153" fmla="*/ 4562478 w 7275198"/>
                <a:gd name="connsiteY153" fmla="*/ 1335405 h 4762500"/>
                <a:gd name="connsiteX154" fmla="*/ 4562478 w 7275198"/>
                <a:gd name="connsiteY154" fmla="*/ 3368040 h 4762500"/>
                <a:gd name="connsiteX155" fmla="*/ 4072893 w 7275198"/>
                <a:gd name="connsiteY155" fmla="*/ 3893820 h 4762500"/>
                <a:gd name="connsiteX156" fmla="*/ 484825 w 7275198"/>
                <a:gd name="connsiteY156" fmla="*/ 3893820 h 4762500"/>
                <a:gd name="connsiteX157" fmla="*/ 3 w 7275198"/>
                <a:gd name="connsiteY157" fmla="*/ 3368040 h 4762500"/>
                <a:gd name="connsiteX158" fmla="*/ 3 w 7275198"/>
                <a:gd name="connsiteY158" fmla="*/ 215265 h 4762500"/>
                <a:gd name="connsiteX159" fmla="*/ 217173 w 7275198"/>
                <a:gd name="connsiteY159" fmla="*/ 952 h 4762500"/>
                <a:gd name="connsiteX160" fmla="*/ 1891668 w 7275198"/>
                <a:gd name="connsiteY160" fmla="*/ 952 h 4762500"/>
                <a:gd name="connsiteX161" fmla="*/ 2108838 w 7275198"/>
                <a:gd name="connsiteY161" fmla="*/ 215265 h 4762500"/>
                <a:gd name="connsiteX162" fmla="*/ 2108838 w 7275198"/>
                <a:gd name="connsiteY162" fmla="*/ 2133600 h 4762500"/>
                <a:gd name="connsiteX163" fmla="*/ 2302195 w 7275198"/>
                <a:gd name="connsiteY163" fmla="*/ 2303145 h 4762500"/>
                <a:gd name="connsiteX164" fmla="*/ 2453643 w 7275198"/>
                <a:gd name="connsiteY164" fmla="*/ 2125980 h 4762500"/>
                <a:gd name="connsiteX165" fmla="*/ 2453643 w 7275198"/>
                <a:gd name="connsiteY165" fmla="*/ 216217 h 4762500"/>
                <a:gd name="connsiteX166" fmla="*/ 2670813 w 7275198"/>
                <a:gd name="connsiteY166" fmla="*/ 1905 h 4762500"/>
                <a:gd name="connsiteX167" fmla="*/ 6518913 w 7275198"/>
                <a:gd name="connsiteY167" fmla="*/ 0 h 4762500"/>
                <a:gd name="connsiteX168" fmla="*/ 7008498 w 7275198"/>
                <a:gd name="connsiteY168" fmla="*/ 3655695 h 4762500"/>
                <a:gd name="connsiteX169" fmla="*/ 7008498 w 7275198"/>
                <a:gd name="connsiteY169" fmla="*/ 3096578 h 4762500"/>
                <a:gd name="connsiteX170" fmla="*/ 6767515 w 7275198"/>
                <a:gd name="connsiteY170" fmla="*/ 2858453 h 4762500"/>
                <a:gd name="connsiteX171" fmla="*/ 5132073 w 7275198"/>
                <a:gd name="connsiteY171" fmla="*/ 2858453 h 4762500"/>
                <a:gd name="connsiteX172" fmla="*/ 4896806 w 7275198"/>
                <a:gd name="connsiteY172" fmla="*/ 3097530 h 4762500"/>
                <a:gd name="connsiteX173" fmla="*/ 4896806 w 7275198"/>
                <a:gd name="connsiteY173" fmla="*/ 3656648 h 4762500"/>
                <a:gd name="connsiteX174" fmla="*/ 5132073 w 7275198"/>
                <a:gd name="connsiteY174" fmla="*/ 3894773 h 4762500"/>
                <a:gd name="connsiteX175" fmla="*/ 6767515 w 7275198"/>
                <a:gd name="connsiteY175" fmla="*/ 3894773 h 4762500"/>
                <a:gd name="connsiteX176" fmla="*/ 7008498 w 7275198"/>
                <a:gd name="connsiteY176" fmla="*/ 3655695 h 4762500"/>
                <a:gd name="connsiteX177" fmla="*/ 7008498 w 7275198"/>
                <a:gd name="connsiteY177" fmla="*/ 3655695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7275198" h="4762500">
                  <a:moveTo>
                    <a:pt x="6773231" y="4755833"/>
                  </a:moveTo>
                  <a:lnTo>
                    <a:pt x="6609401" y="4755833"/>
                  </a:lnTo>
                  <a:lnTo>
                    <a:pt x="6609401" y="4352925"/>
                  </a:lnTo>
                  <a:lnTo>
                    <a:pt x="6367465" y="4352925"/>
                  </a:lnTo>
                  <a:lnTo>
                    <a:pt x="6367465" y="4218623"/>
                  </a:lnTo>
                  <a:lnTo>
                    <a:pt x="7015165" y="4218623"/>
                  </a:lnTo>
                  <a:lnTo>
                    <a:pt x="7015165" y="4352925"/>
                  </a:lnTo>
                  <a:lnTo>
                    <a:pt x="6774183" y="4352925"/>
                  </a:lnTo>
                  <a:lnTo>
                    <a:pt x="6774183" y="4755833"/>
                  </a:lnTo>
                  <a:close/>
                  <a:moveTo>
                    <a:pt x="6241736" y="4755833"/>
                  </a:moveTo>
                  <a:lnTo>
                    <a:pt x="5979798" y="4755833"/>
                  </a:lnTo>
                  <a:lnTo>
                    <a:pt x="5653090" y="4351973"/>
                  </a:lnTo>
                  <a:lnTo>
                    <a:pt x="5653090" y="4755833"/>
                  </a:lnTo>
                  <a:lnTo>
                    <a:pt x="5498786" y="4755833"/>
                  </a:lnTo>
                  <a:lnTo>
                    <a:pt x="5498786" y="4218623"/>
                  </a:lnTo>
                  <a:lnTo>
                    <a:pt x="5760723" y="4218623"/>
                  </a:lnTo>
                  <a:lnTo>
                    <a:pt x="6087431" y="4621530"/>
                  </a:lnTo>
                  <a:lnTo>
                    <a:pt x="6087431" y="4218623"/>
                  </a:lnTo>
                  <a:lnTo>
                    <a:pt x="6242688" y="4218623"/>
                  </a:lnTo>
                  <a:lnTo>
                    <a:pt x="6241736" y="4755833"/>
                  </a:lnTo>
                  <a:close/>
                  <a:moveTo>
                    <a:pt x="4726308" y="4218623"/>
                  </a:moveTo>
                  <a:lnTo>
                    <a:pt x="5330193" y="4218623"/>
                  </a:lnTo>
                  <a:lnTo>
                    <a:pt x="5330193" y="4340543"/>
                  </a:lnTo>
                  <a:lnTo>
                    <a:pt x="4890138" y="4340543"/>
                  </a:lnTo>
                  <a:lnTo>
                    <a:pt x="4890138" y="4432935"/>
                  </a:lnTo>
                  <a:lnTo>
                    <a:pt x="5300666" y="4432935"/>
                  </a:lnTo>
                  <a:lnTo>
                    <a:pt x="5300666" y="4538663"/>
                  </a:lnTo>
                  <a:lnTo>
                    <a:pt x="4890138" y="4538663"/>
                  </a:lnTo>
                  <a:lnTo>
                    <a:pt x="4890138" y="4634865"/>
                  </a:lnTo>
                  <a:lnTo>
                    <a:pt x="5330193" y="4634865"/>
                  </a:lnTo>
                  <a:lnTo>
                    <a:pt x="5330193" y="4755833"/>
                  </a:lnTo>
                  <a:lnTo>
                    <a:pt x="4726308" y="4755833"/>
                  </a:lnTo>
                  <a:lnTo>
                    <a:pt x="4726308" y="4218623"/>
                  </a:lnTo>
                  <a:close/>
                  <a:moveTo>
                    <a:pt x="4393885" y="4755833"/>
                  </a:moveTo>
                  <a:lnTo>
                    <a:pt x="3855723" y="4755833"/>
                  </a:lnTo>
                  <a:lnTo>
                    <a:pt x="3855723" y="4218623"/>
                  </a:lnTo>
                  <a:lnTo>
                    <a:pt x="4332926" y="4218623"/>
                  </a:lnTo>
                  <a:cubicBezTo>
                    <a:pt x="4526283" y="4218623"/>
                    <a:pt x="4580576" y="4266248"/>
                    <a:pt x="4580576" y="4459605"/>
                  </a:cubicBezTo>
                  <a:lnTo>
                    <a:pt x="4580576" y="4490085"/>
                  </a:lnTo>
                  <a:cubicBezTo>
                    <a:pt x="4580576" y="4531995"/>
                    <a:pt x="4580576" y="4575810"/>
                    <a:pt x="4573908" y="4616768"/>
                  </a:cubicBezTo>
                  <a:cubicBezTo>
                    <a:pt x="4557716" y="4710113"/>
                    <a:pt x="4488183" y="4755833"/>
                    <a:pt x="4393885" y="4755833"/>
                  </a:cubicBezTo>
                  <a:close/>
                  <a:moveTo>
                    <a:pt x="4019553" y="4350068"/>
                  </a:moveTo>
                  <a:lnTo>
                    <a:pt x="4019553" y="4624388"/>
                  </a:lnTo>
                  <a:lnTo>
                    <a:pt x="4297683" y="4624388"/>
                  </a:lnTo>
                  <a:cubicBezTo>
                    <a:pt x="4406268" y="4624388"/>
                    <a:pt x="4413888" y="4583430"/>
                    <a:pt x="4413888" y="4489133"/>
                  </a:cubicBezTo>
                  <a:lnTo>
                    <a:pt x="4413888" y="4484370"/>
                  </a:lnTo>
                  <a:cubicBezTo>
                    <a:pt x="4413888" y="4391978"/>
                    <a:pt x="4411983" y="4350068"/>
                    <a:pt x="4300541" y="4350068"/>
                  </a:cubicBezTo>
                  <a:lnTo>
                    <a:pt x="4019553" y="4350068"/>
                  </a:lnTo>
                  <a:close/>
                  <a:moveTo>
                    <a:pt x="3582356" y="4755833"/>
                  </a:moveTo>
                  <a:lnTo>
                    <a:pt x="3530920" y="4658678"/>
                  </a:lnTo>
                  <a:lnTo>
                    <a:pt x="3181353" y="4658678"/>
                  </a:lnTo>
                  <a:lnTo>
                    <a:pt x="3128013" y="4755833"/>
                  </a:lnTo>
                  <a:lnTo>
                    <a:pt x="2944180" y="4755833"/>
                  </a:lnTo>
                  <a:lnTo>
                    <a:pt x="3246123" y="4218623"/>
                  </a:lnTo>
                  <a:lnTo>
                    <a:pt x="3469008" y="4218623"/>
                  </a:lnTo>
                  <a:lnTo>
                    <a:pt x="3764283" y="4755833"/>
                  </a:lnTo>
                  <a:cubicBezTo>
                    <a:pt x="3764283" y="4755833"/>
                    <a:pt x="3582356" y="4755833"/>
                    <a:pt x="3582356" y="4755833"/>
                  </a:cubicBezTo>
                  <a:close/>
                  <a:moveTo>
                    <a:pt x="3354708" y="4333875"/>
                  </a:moveTo>
                  <a:lnTo>
                    <a:pt x="3238503" y="4547235"/>
                  </a:lnTo>
                  <a:lnTo>
                    <a:pt x="3470913" y="4547235"/>
                  </a:lnTo>
                  <a:lnTo>
                    <a:pt x="3354708" y="4333875"/>
                  </a:lnTo>
                  <a:lnTo>
                    <a:pt x="3354708" y="4333875"/>
                  </a:lnTo>
                  <a:close/>
                  <a:moveTo>
                    <a:pt x="2322198" y="4755833"/>
                  </a:moveTo>
                  <a:lnTo>
                    <a:pt x="2157415" y="4755833"/>
                  </a:lnTo>
                  <a:lnTo>
                    <a:pt x="2157415" y="4218623"/>
                  </a:lnTo>
                  <a:lnTo>
                    <a:pt x="2661288" y="4218623"/>
                  </a:lnTo>
                  <a:cubicBezTo>
                    <a:pt x="2788923" y="4218623"/>
                    <a:pt x="2842263" y="4258628"/>
                    <a:pt x="2842263" y="4388168"/>
                  </a:cubicBezTo>
                  <a:cubicBezTo>
                    <a:pt x="2842263" y="4425315"/>
                    <a:pt x="2839405" y="4466273"/>
                    <a:pt x="2819403" y="4498658"/>
                  </a:cubicBezTo>
                  <a:cubicBezTo>
                    <a:pt x="2801305" y="4526280"/>
                    <a:pt x="2770825" y="4535805"/>
                    <a:pt x="2741298" y="4544378"/>
                  </a:cubicBezTo>
                  <a:cubicBezTo>
                    <a:pt x="2735583" y="4546283"/>
                    <a:pt x="2730820" y="4547235"/>
                    <a:pt x="2725105" y="4549140"/>
                  </a:cubicBezTo>
                  <a:cubicBezTo>
                    <a:pt x="2794638" y="4557713"/>
                    <a:pt x="2835595" y="4577715"/>
                    <a:pt x="2835595" y="4652010"/>
                  </a:cubicBezTo>
                  <a:lnTo>
                    <a:pt x="2835595" y="4754880"/>
                  </a:lnTo>
                  <a:lnTo>
                    <a:pt x="2667955" y="4754880"/>
                  </a:lnTo>
                  <a:lnTo>
                    <a:pt x="2667955" y="4703445"/>
                  </a:lnTo>
                  <a:cubicBezTo>
                    <a:pt x="2667955" y="4644390"/>
                    <a:pt x="2665098" y="4616768"/>
                    <a:pt x="2596518" y="4616768"/>
                  </a:cubicBezTo>
                  <a:lnTo>
                    <a:pt x="2321245" y="4616768"/>
                  </a:lnTo>
                  <a:lnTo>
                    <a:pt x="2322198" y="4755833"/>
                  </a:lnTo>
                  <a:lnTo>
                    <a:pt x="2322198" y="4755833"/>
                  </a:lnTo>
                  <a:close/>
                  <a:moveTo>
                    <a:pt x="2322198" y="4349115"/>
                  </a:moveTo>
                  <a:lnTo>
                    <a:pt x="2322198" y="4488180"/>
                  </a:lnTo>
                  <a:lnTo>
                    <a:pt x="2592708" y="4488180"/>
                  </a:lnTo>
                  <a:cubicBezTo>
                    <a:pt x="2669860" y="4488180"/>
                    <a:pt x="2676528" y="4472940"/>
                    <a:pt x="2676528" y="4412933"/>
                  </a:cubicBezTo>
                  <a:cubicBezTo>
                    <a:pt x="2675575" y="4384358"/>
                    <a:pt x="2674623" y="4362450"/>
                    <a:pt x="2644143" y="4353878"/>
                  </a:cubicBezTo>
                  <a:cubicBezTo>
                    <a:pt x="2629855" y="4350068"/>
                    <a:pt x="2612710" y="4349115"/>
                    <a:pt x="2597470" y="4349115"/>
                  </a:cubicBezTo>
                  <a:cubicBezTo>
                    <a:pt x="2596518" y="4349115"/>
                    <a:pt x="2322198" y="4349115"/>
                    <a:pt x="2322198" y="4349115"/>
                  </a:cubicBezTo>
                  <a:close/>
                  <a:moveTo>
                    <a:pt x="1787845" y="4755833"/>
                  </a:moveTo>
                  <a:lnTo>
                    <a:pt x="1623063" y="4755833"/>
                  </a:lnTo>
                  <a:lnTo>
                    <a:pt x="1623063" y="4352925"/>
                  </a:lnTo>
                  <a:lnTo>
                    <a:pt x="1381128" y="4352925"/>
                  </a:lnTo>
                  <a:lnTo>
                    <a:pt x="1381128" y="4218623"/>
                  </a:lnTo>
                  <a:lnTo>
                    <a:pt x="2028828" y="4218623"/>
                  </a:lnTo>
                  <a:lnTo>
                    <a:pt x="2028828" y="4352925"/>
                  </a:lnTo>
                  <a:lnTo>
                    <a:pt x="1787845" y="4352925"/>
                  </a:lnTo>
                  <a:lnTo>
                    <a:pt x="1787845" y="4755833"/>
                  </a:lnTo>
                  <a:close/>
                  <a:moveTo>
                    <a:pt x="1040133" y="4621530"/>
                  </a:moveTo>
                  <a:lnTo>
                    <a:pt x="1414465" y="4621530"/>
                  </a:lnTo>
                  <a:lnTo>
                    <a:pt x="1414465" y="4755833"/>
                  </a:lnTo>
                  <a:lnTo>
                    <a:pt x="876303" y="4755833"/>
                  </a:lnTo>
                  <a:lnTo>
                    <a:pt x="876303" y="4218623"/>
                  </a:lnTo>
                  <a:lnTo>
                    <a:pt x="1041085" y="4218623"/>
                  </a:lnTo>
                  <a:lnTo>
                    <a:pt x="1041085" y="4621530"/>
                  </a:lnTo>
                  <a:close/>
                  <a:moveTo>
                    <a:pt x="701995" y="4219575"/>
                  </a:moveTo>
                  <a:lnTo>
                    <a:pt x="701995" y="4557713"/>
                  </a:lnTo>
                  <a:cubicBezTo>
                    <a:pt x="701995" y="4738688"/>
                    <a:pt x="591505" y="4762500"/>
                    <a:pt x="431485" y="4762500"/>
                  </a:cubicBezTo>
                  <a:cubicBezTo>
                    <a:pt x="386718" y="4762500"/>
                    <a:pt x="340998" y="4761548"/>
                    <a:pt x="296230" y="4761548"/>
                  </a:cubicBezTo>
                  <a:cubicBezTo>
                    <a:pt x="123828" y="4761548"/>
                    <a:pt x="5718" y="4754880"/>
                    <a:pt x="5718" y="4549140"/>
                  </a:cubicBezTo>
                  <a:lnTo>
                    <a:pt x="5718" y="4219575"/>
                  </a:lnTo>
                  <a:lnTo>
                    <a:pt x="170500" y="4219575"/>
                  </a:lnTo>
                  <a:lnTo>
                    <a:pt x="170500" y="4500563"/>
                  </a:lnTo>
                  <a:cubicBezTo>
                    <a:pt x="173358" y="4601528"/>
                    <a:pt x="179073" y="4627245"/>
                    <a:pt x="288610" y="4630103"/>
                  </a:cubicBezTo>
                  <a:lnTo>
                    <a:pt x="362905" y="4631055"/>
                  </a:lnTo>
                  <a:lnTo>
                    <a:pt x="431485" y="4630103"/>
                  </a:lnTo>
                  <a:cubicBezTo>
                    <a:pt x="524830" y="4630103"/>
                    <a:pt x="535308" y="4604385"/>
                    <a:pt x="537213" y="4524375"/>
                  </a:cubicBezTo>
                  <a:lnTo>
                    <a:pt x="537213" y="4219575"/>
                  </a:lnTo>
                  <a:lnTo>
                    <a:pt x="701995" y="4219575"/>
                  </a:lnTo>
                  <a:lnTo>
                    <a:pt x="701995" y="4219575"/>
                  </a:lnTo>
                  <a:lnTo>
                    <a:pt x="701995" y="4219575"/>
                  </a:lnTo>
                  <a:close/>
                  <a:moveTo>
                    <a:pt x="7239003" y="58102"/>
                  </a:moveTo>
                  <a:lnTo>
                    <a:pt x="7197093" y="170498"/>
                  </a:lnTo>
                  <a:lnTo>
                    <a:pt x="7155183" y="60960"/>
                  </a:lnTo>
                  <a:lnTo>
                    <a:pt x="7154231" y="58102"/>
                  </a:lnTo>
                  <a:lnTo>
                    <a:pt x="7118036" y="58102"/>
                  </a:lnTo>
                  <a:lnTo>
                    <a:pt x="7118036" y="215265"/>
                  </a:lnTo>
                  <a:lnTo>
                    <a:pt x="7144706" y="215265"/>
                  </a:lnTo>
                  <a:lnTo>
                    <a:pt x="7144706" y="100965"/>
                  </a:lnTo>
                  <a:lnTo>
                    <a:pt x="7188520" y="215265"/>
                  </a:lnTo>
                  <a:lnTo>
                    <a:pt x="7204713" y="215265"/>
                  </a:lnTo>
                  <a:lnTo>
                    <a:pt x="7248528" y="100965"/>
                  </a:lnTo>
                  <a:lnTo>
                    <a:pt x="7248528" y="215265"/>
                  </a:lnTo>
                  <a:lnTo>
                    <a:pt x="7275198" y="215265"/>
                  </a:lnTo>
                  <a:lnTo>
                    <a:pt x="7275198" y="58102"/>
                  </a:lnTo>
                  <a:lnTo>
                    <a:pt x="7239003" y="58102"/>
                  </a:lnTo>
                  <a:close/>
                  <a:moveTo>
                    <a:pt x="6981828" y="82867"/>
                  </a:moveTo>
                  <a:lnTo>
                    <a:pt x="7028501" y="82867"/>
                  </a:lnTo>
                  <a:lnTo>
                    <a:pt x="7028501" y="215265"/>
                  </a:lnTo>
                  <a:lnTo>
                    <a:pt x="7055170" y="215265"/>
                  </a:lnTo>
                  <a:lnTo>
                    <a:pt x="7055170" y="82867"/>
                  </a:lnTo>
                  <a:lnTo>
                    <a:pt x="7101843" y="82867"/>
                  </a:lnTo>
                  <a:lnTo>
                    <a:pt x="7101843" y="58102"/>
                  </a:lnTo>
                  <a:lnTo>
                    <a:pt x="6982781" y="58102"/>
                  </a:lnTo>
                  <a:lnTo>
                    <a:pt x="6982781" y="82867"/>
                  </a:lnTo>
                  <a:close/>
                  <a:moveTo>
                    <a:pt x="6518913" y="0"/>
                  </a:moveTo>
                  <a:cubicBezTo>
                    <a:pt x="6761801" y="0"/>
                    <a:pt x="7008498" y="262890"/>
                    <a:pt x="7008498" y="520065"/>
                  </a:cubicBezTo>
                  <a:lnTo>
                    <a:pt x="7011356" y="2277428"/>
                  </a:lnTo>
                  <a:cubicBezTo>
                    <a:pt x="7011356" y="2408873"/>
                    <a:pt x="6903723" y="2516505"/>
                    <a:pt x="6770373" y="2516505"/>
                  </a:cubicBezTo>
                  <a:lnTo>
                    <a:pt x="5138741" y="2515553"/>
                  </a:lnTo>
                  <a:cubicBezTo>
                    <a:pt x="5008248" y="2512695"/>
                    <a:pt x="4900616" y="2406968"/>
                    <a:pt x="4900616" y="2277428"/>
                  </a:cubicBezTo>
                  <a:lnTo>
                    <a:pt x="4900616" y="1684020"/>
                  </a:lnTo>
                  <a:cubicBezTo>
                    <a:pt x="4900616" y="1556385"/>
                    <a:pt x="5005391" y="1445895"/>
                    <a:pt x="5135883" y="1445895"/>
                  </a:cubicBezTo>
                  <a:lnTo>
                    <a:pt x="5624515" y="1445895"/>
                  </a:lnTo>
                  <a:cubicBezTo>
                    <a:pt x="5730243" y="1445895"/>
                    <a:pt x="5815015" y="1358265"/>
                    <a:pt x="5808348" y="1251585"/>
                  </a:cubicBezTo>
                  <a:cubicBezTo>
                    <a:pt x="5802633" y="1154430"/>
                    <a:pt x="5715956" y="1080135"/>
                    <a:pt x="5616895" y="1080135"/>
                  </a:cubicBezTo>
                  <a:lnTo>
                    <a:pt x="4819653" y="1080135"/>
                  </a:lnTo>
                  <a:cubicBezTo>
                    <a:pt x="4677731" y="1080135"/>
                    <a:pt x="4562478" y="1194435"/>
                    <a:pt x="4562478" y="1335405"/>
                  </a:cubicBezTo>
                  <a:lnTo>
                    <a:pt x="4562478" y="3368040"/>
                  </a:lnTo>
                  <a:cubicBezTo>
                    <a:pt x="4562478" y="3630930"/>
                    <a:pt x="4315781" y="3893820"/>
                    <a:pt x="4072893" y="3893820"/>
                  </a:cubicBezTo>
                  <a:lnTo>
                    <a:pt x="484825" y="3893820"/>
                  </a:lnTo>
                  <a:cubicBezTo>
                    <a:pt x="241938" y="3893820"/>
                    <a:pt x="-950" y="3629978"/>
                    <a:pt x="3" y="3368040"/>
                  </a:cubicBezTo>
                  <a:cubicBezTo>
                    <a:pt x="955" y="3186113"/>
                    <a:pt x="3" y="215265"/>
                    <a:pt x="3" y="215265"/>
                  </a:cubicBezTo>
                  <a:cubicBezTo>
                    <a:pt x="3" y="97155"/>
                    <a:pt x="97158" y="952"/>
                    <a:pt x="217173" y="952"/>
                  </a:cubicBezTo>
                  <a:lnTo>
                    <a:pt x="1891668" y="952"/>
                  </a:lnTo>
                  <a:cubicBezTo>
                    <a:pt x="2011683" y="952"/>
                    <a:pt x="2108838" y="97155"/>
                    <a:pt x="2108838" y="215265"/>
                  </a:cubicBezTo>
                  <a:lnTo>
                    <a:pt x="2108838" y="2133600"/>
                  </a:lnTo>
                  <a:cubicBezTo>
                    <a:pt x="2108838" y="2234565"/>
                    <a:pt x="2197420" y="2315528"/>
                    <a:pt x="2302195" y="2303145"/>
                  </a:cubicBezTo>
                  <a:cubicBezTo>
                    <a:pt x="2389825" y="2292668"/>
                    <a:pt x="2453643" y="2213610"/>
                    <a:pt x="2453643" y="2125980"/>
                  </a:cubicBezTo>
                  <a:lnTo>
                    <a:pt x="2453643" y="216217"/>
                  </a:lnTo>
                  <a:cubicBezTo>
                    <a:pt x="2453643" y="98108"/>
                    <a:pt x="2550798" y="1905"/>
                    <a:pt x="2670813" y="1905"/>
                  </a:cubicBezTo>
                  <a:cubicBezTo>
                    <a:pt x="2669860" y="1905"/>
                    <a:pt x="6004563" y="0"/>
                    <a:pt x="6518913" y="0"/>
                  </a:cubicBezTo>
                  <a:close/>
                  <a:moveTo>
                    <a:pt x="7008498" y="3655695"/>
                  </a:moveTo>
                  <a:lnTo>
                    <a:pt x="7008498" y="3096578"/>
                  </a:lnTo>
                  <a:cubicBezTo>
                    <a:pt x="7008498" y="2965133"/>
                    <a:pt x="6900865" y="2857500"/>
                    <a:pt x="6767515" y="2858453"/>
                  </a:cubicBezTo>
                  <a:lnTo>
                    <a:pt x="5132073" y="2858453"/>
                  </a:lnTo>
                  <a:cubicBezTo>
                    <a:pt x="5001581" y="2861310"/>
                    <a:pt x="4896806" y="2967038"/>
                    <a:pt x="4896806" y="3097530"/>
                  </a:cubicBezTo>
                  <a:lnTo>
                    <a:pt x="4896806" y="3656648"/>
                  </a:lnTo>
                  <a:cubicBezTo>
                    <a:pt x="4896806" y="3786188"/>
                    <a:pt x="5001581" y="3891915"/>
                    <a:pt x="5132073" y="3894773"/>
                  </a:cubicBezTo>
                  <a:lnTo>
                    <a:pt x="6767515" y="3894773"/>
                  </a:lnTo>
                  <a:cubicBezTo>
                    <a:pt x="6900865" y="3894773"/>
                    <a:pt x="7008498" y="3788093"/>
                    <a:pt x="7008498" y="3655695"/>
                  </a:cubicBezTo>
                  <a:lnTo>
                    <a:pt x="7008498" y="3655695"/>
                  </a:lnTo>
                  <a:close/>
                </a:path>
              </a:pathLst>
            </a:custGeom>
            <a:solidFill>
              <a:srgbClr val="E35205"/>
            </a:solidFill>
            <a:ln w="9525" cap="flat">
              <a:noFill/>
              <a:prstDash val="solid"/>
              <a:miter/>
            </a:ln>
          </p:spPr>
          <p:txBody>
            <a:bodyPr rtlCol="0" anchor="ctr"/>
            <a:lstStyle/>
            <a:p>
              <a:endParaRPr lang="en-US"/>
            </a:p>
          </p:txBody>
        </p:sp>
      </p:grpSp>
      <p:pic>
        <p:nvPicPr>
          <p:cNvPr id="93" name="Graphic 92">
            <a:extLst>
              <a:ext uri="{FF2B5EF4-FFF2-40B4-BE49-F238E27FC236}">
                <a16:creationId xmlns:a16="http://schemas.microsoft.com/office/drawing/2014/main" id="{E8F2DB22-1416-FCC3-0861-AF8B245DA62A}"/>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802535" y="4441232"/>
            <a:ext cx="1300958" cy="1300958"/>
          </a:xfrm>
          <a:prstGeom prst="rect">
            <a:avLst/>
          </a:prstGeom>
        </p:spPr>
      </p:pic>
      <p:grpSp>
        <p:nvGrpSpPr>
          <p:cNvPr id="3" name="Group 2">
            <a:extLst>
              <a:ext uri="{FF2B5EF4-FFF2-40B4-BE49-F238E27FC236}">
                <a16:creationId xmlns:a16="http://schemas.microsoft.com/office/drawing/2014/main" id="{34D45C17-95D1-D728-E172-73F06725ACDF}"/>
              </a:ext>
            </a:extLst>
          </p:cNvPr>
          <p:cNvGrpSpPr/>
          <p:nvPr/>
        </p:nvGrpSpPr>
        <p:grpSpPr>
          <a:xfrm>
            <a:off x="775267" y="2057903"/>
            <a:ext cx="3379737" cy="3763590"/>
            <a:chOff x="775267" y="2057903"/>
            <a:chExt cx="3379737" cy="3763590"/>
          </a:xfrm>
        </p:grpSpPr>
        <p:pic>
          <p:nvPicPr>
            <p:cNvPr id="8" name="Graphic 7">
              <a:extLst>
                <a:ext uri="{FF2B5EF4-FFF2-40B4-BE49-F238E27FC236}">
                  <a16:creationId xmlns:a16="http://schemas.microsoft.com/office/drawing/2014/main" id="{0E67B798-4DDA-06C5-CE29-43F2FBF2CBCF}"/>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472839" y="3022083"/>
              <a:ext cx="531863" cy="531863"/>
            </a:xfrm>
            <a:prstGeom prst="rect">
              <a:avLst/>
            </a:prstGeom>
          </p:spPr>
        </p:pic>
        <p:pic>
          <p:nvPicPr>
            <p:cNvPr id="10" name="Picture 9">
              <a:extLst>
                <a:ext uri="{FF2B5EF4-FFF2-40B4-BE49-F238E27FC236}">
                  <a16:creationId xmlns:a16="http://schemas.microsoft.com/office/drawing/2014/main" id="{E47509D2-EB0D-1C4E-B4DD-8C82EC03BC29}"/>
                </a:ext>
              </a:extLst>
            </p:cNvPr>
            <p:cNvPicPr>
              <a:picLocks noChangeAspect="1"/>
            </p:cNvPicPr>
            <p:nvPr/>
          </p:nvPicPr>
          <p:blipFill>
            <a:blip r:embed="rId43"/>
            <a:stretch>
              <a:fillRect/>
            </a:stretch>
          </p:blipFill>
          <p:spPr>
            <a:xfrm>
              <a:off x="1149849" y="4735944"/>
              <a:ext cx="750887" cy="390612"/>
            </a:xfrm>
            <a:prstGeom prst="rect">
              <a:avLst/>
            </a:prstGeom>
          </p:spPr>
        </p:pic>
        <p:pic>
          <p:nvPicPr>
            <p:cNvPr id="12" name="Graphic 11">
              <a:extLst>
                <a:ext uri="{FF2B5EF4-FFF2-40B4-BE49-F238E27FC236}">
                  <a16:creationId xmlns:a16="http://schemas.microsoft.com/office/drawing/2014/main" id="{0C29E68A-16C7-A657-3EF6-A9A6E8FE042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189993" y="5431637"/>
              <a:ext cx="1158871" cy="262909"/>
            </a:xfrm>
            <a:prstGeom prst="rect">
              <a:avLst/>
            </a:prstGeom>
          </p:spPr>
        </p:pic>
        <p:pic>
          <p:nvPicPr>
            <p:cNvPr id="13" name="Graphic 12">
              <a:extLst>
                <a:ext uri="{FF2B5EF4-FFF2-40B4-BE49-F238E27FC236}">
                  <a16:creationId xmlns:a16="http://schemas.microsoft.com/office/drawing/2014/main" id="{29E7D6FA-6E6C-EFF3-9BD9-3007D9FACE4E}"/>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98430" y="2614863"/>
              <a:ext cx="1090542" cy="162467"/>
            </a:xfrm>
            <a:prstGeom prst="rect">
              <a:avLst/>
            </a:prstGeom>
          </p:spPr>
        </p:pic>
        <p:pic>
          <p:nvPicPr>
            <p:cNvPr id="17" name="Graphic 16">
              <a:extLst>
                <a:ext uri="{FF2B5EF4-FFF2-40B4-BE49-F238E27FC236}">
                  <a16:creationId xmlns:a16="http://schemas.microsoft.com/office/drawing/2014/main" id="{D512D34D-4953-E4F2-A2E0-082A91E6C56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248750" y="2057903"/>
              <a:ext cx="1010268" cy="276921"/>
            </a:xfrm>
            <a:prstGeom prst="rect">
              <a:avLst/>
            </a:prstGeom>
          </p:spPr>
        </p:pic>
        <p:pic>
          <p:nvPicPr>
            <p:cNvPr id="19" name="Graphic 18">
              <a:extLst>
                <a:ext uri="{FF2B5EF4-FFF2-40B4-BE49-F238E27FC236}">
                  <a16:creationId xmlns:a16="http://schemas.microsoft.com/office/drawing/2014/main" id="{8E0623B2-AEF5-7A79-A5E3-37CE64CDBBC9}"/>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515352" y="2061937"/>
              <a:ext cx="1319342" cy="216372"/>
            </a:xfrm>
            <a:prstGeom prst="rect">
              <a:avLst/>
            </a:prstGeom>
          </p:spPr>
        </p:pic>
        <p:pic>
          <p:nvPicPr>
            <p:cNvPr id="21" name="Picture 20">
              <a:extLst>
                <a:ext uri="{FF2B5EF4-FFF2-40B4-BE49-F238E27FC236}">
                  <a16:creationId xmlns:a16="http://schemas.microsoft.com/office/drawing/2014/main" id="{34E967DA-7D74-DC08-9DE6-3B33B6A92E82}"/>
                </a:ext>
              </a:extLst>
            </p:cNvPr>
            <p:cNvPicPr>
              <a:picLocks noChangeAspect="1"/>
            </p:cNvPicPr>
            <p:nvPr/>
          </p:nvPicPr>
          <p:blipFill>
            <a:blip r:embed="rId52"/>
            <a:stretch>
              <a:fillRect/>
            </a:stretch>
          </p:blipFill>
          <p:spPr>
            <a:xfrm>
              <a:off x="2794359" y="5258328"/>
              <a:ext cx="750887" cy="563165"/>
            </a:xfrm>
            <a:prstGeom prst="rect">
              <a:avLst/>
            </a:prstGeom>
          </p:spPr>
        </p:pic>
        <p:pic>
          <p:nvPicPr>
            <p:cNvPr id="23" name="Picture 10">
              <a:extLst>
                <a:ext uri="{FF2B5EF4-FFF2-40B4-BE49-F238E27FC236}">
                  <a16:creationId xmlns:a16="http://schemas.microsoft.com/office/drawing/2014/main" id="{B1DE4C87-2720-70AB-FC8D-72472AE96A59}"/>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75267" y="3724291"/>
              <a:ext cx="917438" cy="35168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8D33BCD-5701-5C3D-F7C5-609186184F0D}"/>
                </a:ext>
              </a:extLst>
            </p:cNvPr>
            <p:cNvPicPr>
              <a:picLocks noChangeAspect="1"/>
            </p:cNvPicPr>
            <p:nvPr/>
          </p:nvPicPr>
          <p:blipFill>
            <a:blip r:embed="rId54"/>
            <a:stretch>
              <a:fillRect/>
            </a:stretch>
          </p:blipFill>
          <p:spPr>
            <a:xfrm>
              <a:off x="1799412" y="3743948"/>
              <a:ext cx="981208" cy="242031"/>
            </a:xfrm>
            <a:prstGeom prst="rect">
              <a:avLst/>
            </a:prstGeom>
          </p:spPr>
        </p:pic>
        <p:pic>
          <p:nvPicPr>
            <p:cNvPr id="32" name="Picture 31">
              <a:extLst>
                <a:ext uri="{FF2B5EF4-FFF2-40B4-BE49-F238E27FC236}">
                  <a16:creationId xmlns:a16="http://schemas.microsoft.com/office/drawing/2014/main" id="{5510768D-6380-2151-13A5-C2306384BA55}"/>
                </a:ext>
              </a:extLst>
            </p:cNvPr>
            <p:cNvPicPr>
              <a:picLocks noChangeAspect="1"/>
            </p:cNvPicPr>
            <p:nvPr/>
          </p:nvPicPr>
          <p:blipFill>
            <a:blip r:embed="rId55"/>
            <a:stretch>
              <a:fillRect/>
            </a:stretch>
          </p:blipFill>
          <p:spPr>
            <a:xfrm>
              <a:off x="1045690" y="2587911"/>
              <a:ext cx="1567053" cy="216372"/>
            </a:xfrm>
            <a:prstGeom prst="rect">
              <a:avLst/>
            </a:prstGeom>
          </p:spPr>
        </p:pic>
        <p:pic>
          <p:nvPicPr>
            <p:cNvPr id="39" name="Graphic 38">
              <a:extLst>
                <a:ext uri="{FF2B5EF4-FFF2-40B4-BE49-F238E27FC236}">
                  <a16:creationId xmlns:a16="http://schemas.microsoft.com/office/drawing/2014/main" id="{99A7DF5F-6ED0-4DC7-1DC4-6D25CE22B57B}"/>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1038636" y="3090340"/>
              <a:ext cx="1134899" cy="311643"/>
            </a:xfrm>
            <a:prstGeom prst="rect">
              <a:avLst/>
            </a:prstGeom>
          </p:spPr>
        </p:pic>
        <p:pic>
          <p:nvPicPr>
            <p:cNvPr id="41" name="Graphic 40">
              <a:extLst>
                <a:ext uri="{FF2B5EF4-FFF2-40B4-BE49-F238E27FC236}">
                  <a16:creationId xmlns:a16="http://schemas.microsoft.com/office/drawing/2014/main" id="{D3B67805-ADE8-B269-9818-76E1AFBAEB1F}"/>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3334634" y="4670386"/>
              <a:ext cx="581438" cy="511386"/>
            </a:xfrm>
            <a:prstGeom prst="rect">
              <a:avLst/>
            </a:prstGeom>
          </p:spPr>
        </p:pic>
        <p:pic>
          <p:nvPicPr>
            <p:cNvPr id="43" name="Graphic 42">
              <a:extLst>
                <a:ext uri="{FF2B5EF4-FFF2-40B4-BE49-F238E27FC236}">
                  <a16:creationId xmlns:a16="http://schemas.microsoft.com/office/drawing/2014/main" id="{8DC8D989-F355-61FA-3B8F-116978CDE432}"/>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2695951" y="4285837"/>
              <a:ext cx="1162489" cy="166069"/>
            </a:xfrm>
            <a:prstGeom prst="rect">
              <a:avLst/>
            </a:prstGeom>
          </p:spPr>
        </p:pic>
        <p:pic>
          <p:nvPicPr>
            <p:cNvPr id="45" name="Graphic 44">
              <a:extLst>
                <a:ext uri="{FF2B5EF4-FFF2-40B4-BE49-F238E27FC236}">
                  <a16:creationId xmlns:a16="http://schemas.microsoft.com/office/drawing/2014/main" id="{0C58F9D3-6256-09C9-FD45-7B33533346FB}"/>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2097653" y="4719499"/>
              <a:ext cx="946483" cy="390612"/>
            </a:xfrm>
            <a:prstGeom prst="rect">
              <a:avLst/>
            </a:prstGeom>
          </p:spPr>
        </p:pic>
        <p:pic>
          <p:nvPicPr>
            <p:cNvPr id="47" name="Graphic 46">
              <a:extLst>
                <a:ext uri="{FF2B5EF4-FFF2-40B4-BE49-F238E27FC236}">
                  <a16:creationId xmlns:a16="http://schemas.microsoft.com/office/drawing/2014/main" id="{F803363D-2EBD-21B5-9789-AADC23A8C00D}"/>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1229476" y="4317607"/>
              <a:ext cx="1109218" cy="134299"/>
            </a:xfrm>
            <a:prstGeom prst="rect">
              <a:avLst/>
            </a:prstGeom>
          </p:spPr>
        </p:pic>
        <p:pic>
          <p:nvPicPr>
            <p:cNvPr id="54" name="Graphic 53">
              <a:extLst>
                <a:ext uri="{FF2B5EF4-FFF2-40B4-BE49-F238E27FC236}">
                  <a16:creationId xmlns:a16="http://schemas.microsoft.com/office/drawing/2014/main" id="{27394BC7-C3CD-3EA7-539A-EE39613890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351751" y="3188920"/>
              <a:ext cx="952962" cy="196643"/>
            </a:xfrm>
            <a:prstGeom prst="rect">
              <a:avLst/>
            </a:prstGeom>
          </p:spPr>
        </p:pic>
        <p:pic>
          <p:nvPicPr>
            <p:cNvPr id="1026" name="Picture 2">
              <a:extLst>
                <a:ext uri="{FF2B5EF4-FFF2-40B4-BE49-F238E27FC236}">
                  <a16:creationId xmlns:a16="http://schemas.microsoft.com/office/drawing/2014/main" id="{57281A8D-86F9-C51C-9B62-82F9F8500DA4}"/>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29295" y="3735888"/>
              <a:ext cx="1225709" cy="3284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1284117"/>
      </p:ext>
    </p:extLst>
  </p:cSld>
  <p:clrMapOvr>
    <a:masterClrMapping/>
  </p:clrMapOvr>
</p:sld>
</file>

<file path=ppt/theme/theme1.xml><?xml version="1.0" encoding="utf-8"?>
<a:theme xmlns:a="http://schemas.openxmlformats.org/drawingml/2006/main" name="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IGHT MODE">
  <a:themeElements>
    <a:clrScheme name="ValGenesis">
      <a:dk1>
        <a:srgbClr val="02216E"/>
      </a:dk1>
      <a:lt1>
        <a:srgbClr val="FFFFFF"/>
      </a:lt1>
      <a:dk2>
        <a:srgbClr val="4B5560"/>
      </a:dk2>
      <a:lt2>
        <a:srgbClr val="EBEDF1"/>
      </a:lt2>
      <a:accent1>
        <a:srgbClr val="13D0FF"/>
      </a:accent1>
      <a:accent2>
        <a:srgbClr val="FFD200"/>
      </a:accent2>
      <a:accent3>
        <a:srgbClr val="763AC7"/>
      </a:accent3>
      <a:accent4>
        <a:srgbClr val="BAD534"/>
      </a:accent4>
      <a:accent5>
        <a:srgbClr val="FF8204"/>
      </a:accent5>
      <a:accent6>
        <a:srgbClr val="CC113E"/>
      </a:accent6>
      <a:hlink>
        <a:srgbClr val="02216E"/>
      </a:hlink>
      <a:folHlink>
        <a:srgbClr val="FFD2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eb33e0b-4b89-4d6d-a047-133b446789f3" xsi:nil="true"/>
    <lcf76f155ced4ddcb4097134ff3c332f xmlns="610af301-aa81-4794-8436-e1809c74a92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69E9625FD3E44784871725F4B3ED1C" ma:contentTypeVersion="17" ma:contentTypeDescription="Create a new document." ma:contentTypeScope="" ma:versionID="6498adbd37b28d8a54e68fab88be697a">
  <xsd:schema xmlns:xsd="http://www.w3.org/2001/XMLSchema" xmlns:xs="http://www.w3.org/2001/XMLSchema" xmlns:p="http://schemas.microsoft.com/office/2006/metadata/properties" xmlns:ns2="610af301-aa81-4794-8436-e1809c74a924" xmlns:ns3="6eb33e0b-4b89-4d6d-a047-133b446789f3" targetNamespace="http://schemas.microsoft.com/office/2006/metadata/properties" ma:root="true" ma:fieldsID="35cb0e42fc6d935d775712870ab8a5d0" ns2:_="" ns3:_="">
    <xsd:import namespace="610af301-aa81-4794-8436-e1809c74a924"/>
    <xsd:import namespace="6eb33e0b-4b89-4d6d-a047-133b446789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0af301-aa81-4794-8436-e1809c74a9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3978e92-4e52-4c41-94ac-7bf1f4e9b0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b33e0b-4b89-4d6d-a047-133b446789f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1abb473-21e0-4c23-ac34-ba4718dc5c49}" ma:internalName="TaxCatchAll" ma:showField="CatchAllData" ma:web="6eb33e0b-4b89-4d6d-a047-133b446789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CF12F0-E1EA-4763-9604-995056811E83}">
  <ds:schemaRefs>
    <ds:schemaRef ds:uri="http://schemas.microsoft.com/sharepoint/v3/contenttype/forms"/>
  </ds:schemaRefs>
</ds:datastoreItem>
</file>

<file path=customXml/itemProps2.xml><?xml version="1.0" encoding="utf-8"?>
<ds:datastoreItem xmlns:ds="http://schemas.openxmlformats.org/officeDocument/2006/customXml" ds:itemID="{35B2E5D9-714A-4AE9-BC5A-0711C4F70174}">
  <ds:schemaRefs>
    <ds:schemaRef ds:uri="http://www.w3.org/XML/1998/namespace"/>
    <ds:schemaRef ds:uri="http://schemas.microsoft.com/office/2006/metadata/properties"/>
    <ds:schemaRef ds:uri="http://purl.org/dc/dcmitype/"/>
    <ds:schemaRef ds:uri="http://purl.org/dc/terms/"/>
    <ds:schemaRef ds:uri="http://schemas.microsoft.com/office/infopath/2007/PartnerControls"/>
    <ds:schemaRef ds:uri="6eb33e0b-4b89-4d6d-a047-133b446789f3"/>
    <ds:schemaRef ds:uri="http://purl.org/dc/elements/1.1/"/>
    <ds:schemaRef ds:uri="http://schemas.microsoft.com/office/2006/documentManagement/types"/>
    <ds:schemaRef ds:uri="http://schemas.openxmlformats.org/package/2006/metadata/core-properties"/>
    <ds:schemaRef ds:uri="610af301-aa81-4794-8436-e1809c74a924"/>
  </ds:schemaRefs>
</ds:datastoreItem>
</file>

<file path=customXml/itemProps3.xml><?xml version="1.0" encoding="utf-8"?>
<ds:datastoreItem xmlns:ds="http://schemas.openxmlformats.org/officeDocument/2006/customXml" ds:itemID="{40727B98-919B-4133-BDDD-BBFCB31110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0af301-aa81-4794-8436-e1809c74a924"/>
    <ds:schemaRef ds:uri="6eb33e0b-4b89-4d6d-a047-133b446789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21787</TotalTime>
  <Words>4091</Words>
  <Application>Microsoft Office PowerPoint</Application>
  <PresentationFormat>Widescreen</PresentationFormat>
  <Paragraphs>629</Paragraphs>
  <Slides>40</Slides>
  <Notes>28</Notes>
  <HiddenSlides>9</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40</vt:i4>
      </vt:variant>
    </vt:vector>
  </HeadingPairs>
  <TitlesOfParts>
    <vt:vector size="48" baseType="lpstr">
      <vt:lpstr>Arial</vt:lpstr>
      <vt:lpstr>Calibri</vt:lpstr>
      <vt:lpstr>McKinsey Sans</vt:lpstr>
      <vt:lpstr>Mont-Trial Book</vt:lpstr>
      <vt:lpstr>Wingdings</vt:lpstr>
      <vt:lpstr>LIGHT MODE</vt:lpstr>
      <vt:lpstr>1_LIGHT MODE</vt:lpstr>
      <vt:lpstr>2_LIGHT MODE</vt:lpstr>
      <vt:lpstr>PowerPoint Presentation</vt:lpstr>
      <vt:lpstr>PowerPoint Presentation</vt:lpstr>
      <vt:lpstr>About ValGenesis</vt:lpstr>
      <vt:lpstr>About us</vt:lpstr>
      <vt:lpstr>Our Locations</vt:lpstr>
      <vt:lpstr>Industry leadership by the numbers</vt:lpstr>
      <vt:lpstr>The journey toward Pharma 4.0</vt:lpstr>
      <vt:lpstr>The ValGenesis lifecycle approach</vt:lpstr>
      <vt:lpstr>Life sciences leaders use ValGenesis VLMS …</vt:lpstr>
      <vt:lpstr>… and see real business results</vt:lpstr>
      <vt:lpstr>PowerPoint Presentation</vt:lpstr>
      <vt:lpstr>Up to 30%</vt:lpstr>
      <vt:lpstr>What does a traditional validation process look like? </vt:lpstr>
      <vt:lpstr>What if?</vt:lpstr>
      <vt:lpstr>Your entire GxP organization benefits</vt:lpstr>
      <vt:lpstr>PowerPoint Presentation</vt:lpstr>
      <vt:lpstr>Let’s dive deeper</vt:lpstr>
      <vt:lpstr>ValGenesis VLMS: end-to-end digital validation lifecycle management</vt:lpstr>
      <vt:lpstr>Flexible authoring</vt:lpstr>
      <vt:lpstr>Risk-based requirements for CSA and agile</vt:lpstr>
      <vt:lpstr>Intuitive digital execution</vt:lpstr>
      <vt:lpstr>PDF Execution</vt:lpstr>
      <vt:lpstr>Dynamic traceability matrices</vt:lpstr>
      <vt:lpstr>Reporting and KPI dashboards</vt:lpstr>
      <vt:lpstr>AI Assisted Chatbot</vt:lpstr>
      <vt:lpstr>Real-World 483 Avoidance</vt:lpstr>
      <vt:lpstr>ValGenesis SaaS architecture</vt:lpstr>
      <vt:lpstr>VLMS Implementation Model</vt:lpstr>
      <vt:lpstr>Top ten reasons why customers select and grow the ValGenesis VLMS</vt:lpstr>
      <vt:lpstr>Demo</vt:lpstr>
      <vt:lpstr>Thank you!</vt:lpstr>
      <vt:lpstr>Interesting facts about the ValGenesis VLMS</vt:lpstr>
      <vt:lpstr>How is validation transformed for people?</vt:lpstr>
      <vt:lpstr>How is validation transformed for the company?</vt:lpstr>
      <vt:lpstr>PowerPoint Presentation</vt:lpstr>
      <vt:lpstr>How does digitized validation transform organizations? </vt:lpstr>
      <vt:lpstr>Equipment Lifecyle in the ValGenesis platform</vt:lpstr>
      <vt:lpstr>Product Lifecyle in the ValGenesis platform</vt:lpstr>
      <vt:lpstr>A real ROI of 54%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Jessica E. Pestana</dc:creator>
  <cp:lastModifiedBy>Jeffrey Gleckler</cp:lastModifiedBy>
  <cp:revision>3</cp:revision>
  <dcterms:created xsi:type="dcterms:W3CDTF">2022-09-28T10:56:22Z</dcterms:created>
  <dcterms:modified xsi:type="dcterms:W3CDTF">2024-07-30T13:29:49Z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0x0101003169E9625FD3E44784871725F4B3ED1C</vt:lpwstr>
  </property>
  <property fmtid="{D5CDD505-2E9C-101B-9397-08002B2CF9AE}" pid="3" name="MediaServiceImageTags">
    <vt:lpwstr/>
  </property>
</Properties>
</file>